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83" r:id="rId10"/>
    <p:sldId id="264" r:id="rId11"/>
    <p:sldId id="265" r:id="rId12"/>
    <p:sldId id="266" r:id="rId13"/>
    <p:sldId id="267" r:id="rId14"/>
    <p:sldId id="268" r:id="rId15"/>
    <p:sldId id="269"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h4+/Lu1JVD79cl7phjg84A9ck4l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2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3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3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3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3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3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3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3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3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3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3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3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9" name="Google Shape;69;p3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28"/>
          <p:cNvPicPr preferRelativeResize="0"/>
          <p:nvPr/>
        </p:nvPicPr>
        <p:blipFill rotWithShape="1">
          <a:blip r:embed="rId13">
            <a:alphaModFix/>
          </a:blip>
          <a:srcRect/>
          <a:stretch/>
        </p:blipFill>
        <p:spPr>
          <a:xfrm>
            <a:off x="11153361" y="5918256"/>
            <a:ext cx="858079" cy="78728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88"/>
        <p:cNvGrpSpPr/>
        <p:nvPr/>
      </p:nvGrpSpPr>
      <p:grpSpPr>
        <a:xfrm>
          <a:off x="0" y="0"/>
          <a:ext cx="0" cy="0"/>
          <a:chOff x="0" y="0"/>
          <a:chExt cx="0" cy="0"/>
        </a:xfrm>
      </p:grpSpPr>
      <p:sp>
        <p:nvSpPr>
          <p:cNvPr id="89" name="Google Shape;89;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b="1" u="sng"/>
              <a:t>Software Engineering</a:t>
            </a:r>
            <a:br>
              <a:rPr lang="en-US" b="1" u="sng"/>
            </a:br>
            <a:r>
              <a:rPr lang="en-US" sz="4000" b="1" u="sng"/>
              <a:t>Requirements Engineering</a:t>
            </a:r>
            <a:br>
              <a:rPr lang="en-US" b="1" u="sng"/>
            </a:br>
            <a:endParaRPr sz="3200" b="1" u="sng"/>
          </a:p>
        </p:txBody>
      </p:sp>
      <p:sp>
        <p:nvSpPr>
          <p:cNvPr id="90" name="Google Shape;90;p1"/>
          <p:cNvSpPr txBox="1">
            <a:spLocks noGrp="1"/>
          </p:cNvSpPr>
          <p:nvPr>
            <p:ph type="subTitle" idx="1"/>
          </p:nvPr>
        </p:nvSpPr>
        <p:spPr>
          <a:xfrm>
            <a:off x="1524000" y="3900488"/>
            <a:ext cx="9144000" cy="181451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Slides for cse470 video lecture series produced by:</a:t>
            </a:r>
            <a:endParaRPr/>
          </a:p>
          <a:p>
            <a:pPr marL="0" lvl="0" indent="0" algn="ctr" rtl="0">
              <a:lnSpc>
                <a:spcPct val="90000"/>
              </a:lnSpc>
              <a:spcBef>
                <a:spcPts val="1000"/>
              </a:spcBef>
              <a:spcAft>
                <a:spcPts val="0"/>
              </a:spcAft>
              <a:buClr>
                <a:schemeClr val="dk1"/>
              </a:buClr>
              <a:buSzPts val="2400"/>
              <a:buNone/>
            </a:pPr>
            <a:r>
              <a:rPr lang="en-US"/>
              <a:t>A.M.Esfar-E-Alam</a:t>
            </a:r>
            <a:endParaRPr/>
          </a:p>
          <a:p>
            <a:pPr marL="0" lvl="0" indent="0" algn="ctr" rtl="0">
              <a:lnSpc>
                <a:spcPct val="90000"/>
              </a:lnSpc>
              <a:spcBef>
                <a:spcPts val="1000"/>
              </a:spcBef>
              <a:spcAft>
                <a:spcPts val="0"/>
              </a:spcAft>
              <a:buClr>
                <a:schemeClr val="dk1"/>
              </a:buClr>
              <a:buSzPts val="2400"/>
              <a:buNone/>
            </a:pPr>
            <a:r>
              <a:rPr lang="en-US"/>
              <a:t>Afrina Khatun</a:t>
            </a:r>
            <a:endParaRPr/>
          </a:p>
          <a:p>
            <a:pPr marL="0" lvl="0" indent="0" algn="ctr" rtl="0">
              <a:lnSpc>
                <a:spcPct val="90000"/>
              </a:lnSpc>
              <a:spcBef>
                <a:spcPts val="1000"/>
              </a:spcBef>
              <a:spcAft>
                <a:spcPts val="0"/>
              </a:spcAft>
              <a:buClr>
                <a:schemeClr val="dk1"/>
              </a:buClr>
              <a:buSzPts val="2400"/>
              <a:buNone/>
            </a:pPr>
            <a:r>
              <a:rPr lang="en-US"/>
              <a:t>Dr.Muhammad Zavid Parvez</a:t>
            </a:r>
            <a:endParaRPr/>
          </a:p>
        </p:txBody>
      </p:sp>
    </p:spTree>
  </p:cSld>
  <p:clrMapOvr>
    <a:masterClrMapping/>
  </p:clrMapOvr>
  <p:transition spd="med">
    <p:push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9"/>
          <p:cNvSpPr txBox="1">
            <a:spLocks noGrp="1"/>
          </p:cNvSpPr>
          <p:nvPr>
            <p:ph type="title"/>
          </p:nvPr>
        </p:nvSpPr>
        <p:spPr>
          <a:xfrm>
            <a:off x="838200" y="365125"/>
            <a:ext cx="10515600" cy="9350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Functional and non-functional requirements</a:t>
            </a:r>
            <a:endParaRPr/>
          </a:p>
        </p:txBody>
      </p:sp>
      <p:sp>
        <p:nvSpPr>
          <p:cNvPr id="172" name="Google Shape;172;p9"/>
          <p:cNvSpPr/>
          <p:nvPr/>
        </p:nvSpPr>
        <p:spPr>
          <a:xfrm>
            <a:off x="0" y="5557839"/>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3" name="Google Shape;173;p9"/>
          <p:cNvSpPr/>
          <p:nvPr/>
        </p:nvSpPr>
        <p:spPr>
          <a:xfrm rot="10800000">
            <a:off x="10448925" y="0"/>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4" name="Google Shape;174;p9"/>
          <p:cNvSpPr/>
          <p:nvPr/>
        </p:nvSpPr>
        <p:spPr>
          <a:xfrm>
            <a:off x="5977217" y="3244334"/>
            <a:ext cx="2375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175" name="Google Shape;175;p9"/>
          <p:cNvSpPr/>
          <p:nvPr/>
        </p:nvSpPr>
        <p:spPr>
          <a:xfrm>
            <a:off x="5977217" y="3244334"/>
            <a:ext cx="2375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176" name="Google Shape;176;p9"/>
          <p:cNvSpPr/>
          <p:nvPr/>
        </p:nvSpPr>
        <p:spPr>
          <a:xfrm>
            <a:off x="5977217" y="3244334"/>
            <a:ext cx="3962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 </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pic>
        <p:nvPicPr>
          <p:cNvPr id="177" name="Google Shape;177;p9"/>
          <p:cNvPicPr preferRelativeResize="0"/>
          <p:nvPr/>
        </p:nvPicPr>
        <p:blipFill rotWithShape="1">
          <a:blip r:embed="rId4">
            <a:alphaModFix/>
          </a:blip>
          <a:srcRect l="678" t="1832" r="1564" b="1832"/>
          <a:stretch/>
        </p:blipFill>
        <p:spPr>
          <a:xfrm>
            <a:off x="1471087" y="1194144"/>
            <a:ext cx="9249825" cy="4363696"/>
          </a:xfrm>
          <a:prstGeom prst="rect">
            <a:avLst/>
          </a:prstGeom>
          <a:noFill/>
          <a:ln>
            <a:noFill/>
          </a:ln>
        </p:spPr>
      </p:pic>
    </p:spTree>
  </p:cSld>
  <p:clrMapOvr>
    <a:masterClrMapping/>
  </p:clrMapOvr>
  <p:transition spd="med">
    <p:push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0"/>
          <p:cNvSpPr txBox="1">
            <a:spLocks noGrp="1"/>
          </p:cNvSpPr>
          <p:nvPr>
            <p:ph type="title"/>
          </p:nvPr>
        </p:nvSpPr>
        <p:spPr>
          <a:xfrm>
            <a:off x="838200" y="365125"/>
            <a:ext cx="10515600" cy="9350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Non-functional requirements</a:t>
            </a:r>
            <a:endParaRPr/>
          </a:p>
        </p:txBody>
      </p:sp>
      <p:sp>
        <p:nvSpPr>
          <p:cNvPr id="183" name="Google Shape;183;p10"/>
          <p:cNvSpPr txBox="1">
            <a:spLocks noGrp="1"/>
          </p:cNvSpPr>
          <p:nvPr>
            <p:ph type="body" idx="1"/>
          </p:nvPr>
        </p:nvSpPr>
        <p:spPr>
          <a:xfrm>
            <a:off x="898658" y="1300162"/>
            <a:ext cx="5852162" cy="5152912"/>
          </a:xfrm>
          <a:prstGeom prst="rect">
            <a:avLst/>
          </a:prstGeom>
          <a:noFill/>
          <a:ln>
            <a:noFill/>
          </a:ln>
        </p:spPr>
        <p:txBody>
          <a:bodyPr spcFirstLastPara="1" wrap="square" lIns="91425" tIns="45700" rIns="91425" bIns="45700" anchor="t" anchorCtr="0">
            <a:normAutofit/>
          </a:bodyPr>
          <a:lstStyle/>
          <a:p>
            <a:pPr marL="228600" lvl="0" indent="-64135" algn="l" rtl="0">
              <a:lnSpc>
                <a:spcPct val="80000"/>
              </a:lnSpc>
              <a:spcBef>
                <a:spcPts val="0"/>
              </a:spcBef>
              <a:spcAft>
                <a:spcPts val="0"/>
              </a:spcAft>
              <a:buClr>
                <a:schemeClr val="dk1"/>
              </a:buClr>
              <a:buSzPts val="2590"/>
              <a:buNone/>
            </a:pPr>
            <a:endParaRPr sz="2590" b="1"/>
          </a:p>
          <a:p>
            <a:pPr marL="228600" lvl="0" indent="-228600" algn="l" rtl="0">
              <a:lnSpc>
                <a:spcPct val="80000"/>
              </a:lnSpc>
              <a:spcBef>
                <a:spcPts val="1000"/>
              </a:spcBef>
              <a:spcAft>
                <a:spcPts val="0"/>
              </a:spcAft>
              <a:buClr>
                <a:schemeClr val="dk1"/>
              </a:buClr>
              <a:buSzPts val="2590"/>
              <a:buChar char="•"/>
            </a:pPr>
            <a:r>
              <a:rPr lang="en-US" sz="2590"/>
              <a:t>These define system properties and constraints e.g.reliability, response time and storage requirements.</a:t>
            </a:r>
            <a:endParaRPr/>
          </a:p>
          <a:p>
            <a:pPr marL="228600" lvl="0" indent="-228600" algn="l" rtl="0">
              <a:lnSpc>
                <a:spcPct val="80000"/>
              </a:lnSpc>
              <a:spcBef>
                <a:spcPts val="1000"/>
              </a:spcBef>
              <a:spcAft>
                <a:spcPts val="0"/>
              </a:spcAft>
              <a:buClr>
                <a:schemeClr val="dk1"/>
              </a:buClr>
              <a:buSzPts val="2590"/>
              <a:buChar char="•"/>
            </a:pPr>
            <a:r>
              <a:rPr lang="en-US" sz="2590"/>
              <a:t>Constraints are I/O device capability, system representations, etc.</a:t>
            </a:r>
            <a:endParaRPr/>
          </a:p>
          <a:p>
            <a:pPr marL="228600" lvl="0" indent="-228600" algn="l" rtl="0">
              <a:lnSpc>
                <a:spcPct val="80000"/>
              </a:lnSpc>
              <a:spcBef>
                <a:spcPts val="1000"/>
              </a:spcBef>
              <a:spcAft>
                <a:spcPts val="0"/>
              </a:spcAft>
              <a:buClr>
                <a:schemeClr val="dk1"/>
              </a:buClr>
              <a:buSzPts val="2590"/>
              <a:buChar char="•"/>
            </a:pPr>
            <a:r>
              <a:rPr lang="en-US" sz="2590"/>
              <a:t>Process requirements may also be specified mandating a particular IDE, programming language or development method.</a:t>
            </a:r>
            <a:endParaRPr/>
          </a:p>
          <a:p>
            <a:pPr marL="228600" lvl="0" indent="-228600" algn="l" rtl="0">
              <a:lnSpc>
                <a:spcPct val="80000"/>
              </a:lnSpc>
              <a:spcBef>
                <a:spcPts val="1000"/>
              </a:spcBef>
              <a:spcAft>
                <a:spcPts val="0"/>
              </a:spcAft>
              <a:buClr>
                <a:schemeClr val="dk1"/>
              </a:buClr>
              <a:buSzPts val="2590"/>
              <a:buChar char="•"/>
            </a:pPr>
            <a:r>
              <a:rPr lang="en-US" sz="2590"/>
              <a:t>Non-functional requirements may be more critical than functional requirements. If these are not met, the system may be useless.</a:t>
            </a:r>
            <a:endParaRPr sz="2590"/>
          </a:p>
        </p:txBody>
      </p:sp>
      <p:sp>
        <p:nvSpPr>
          <p:cNvPr id="184" name="Google Shape;184;p10"/>
          <p:cNvSpPr/>
          <p:nvPr/>
        </p:nvSpPr>
        <p:spPr>
          <a:xfrm>
            <a:off x="0" y="5557839"/>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 name="Google Shape;185;p10"/>
          <p:cNvSpPr/>
          <p:nvPr/>
        </p:nvSpPr>
        <p:spPr>
          <a:xfrm rot="10800000">
            <a:off x="10448925" y="0"/>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 name="Google Shape;186;p10"/>
          <p:cNvPicPr preferRelativeResize="0"/>
          <p:nvPr/>
        </p:nvPicPr>
        <p:blipFill rotWithShape="1">
          <a:blip r:embed="rId4">
            <a:alphaModFix/>
          </a:blip>
          <a:srcRect/>
          <a:stretch/>
        </p:blipFill>
        <p:spPr>
          <a:xfrm>
            <a:off x="7205969" y="1410008"/>
            <a:ext cx="4147831" cy="4147831"/>
          </a:xfrm>
          <a:prstGeom prst="rect">
            <a:avLst/>
          </a:prstGeom>
          <a:noFill/>
          <a:ln>
            <a:noFill/>
          </a:ln>
        </p:spPr>
      </p:pic>
    </p:spTree>
  </p:cSld>
  <p:clrMapOvr>
    <a:masterClrMapping/>
  </p:clrMapOvr>
  <p:transition spd="med">
    <p:push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1"/>
          <p:cNvSpPr txBox="1">
            <a:spLocks noGrp="1"/>
          </p:cNvSpPr>
          <p:nvPr>
            <p:ph type="title"/>
          </p:nvPr>
        </p:nvSpPr>
        <p:spPr>
          <a:xfrm>
            <a:off x="838200" y="365125"/>
            <a:ext cx="10515600" cy="9350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Non-functional classifications</a:t>
            </a:r>
            <a:endParaRPr/>
          </a:p>
        </p:txBody>
      </p:sp>
      <p:sp>
        <p:nvSpPr>
          <p:cNvPr id="192" name="Google Shape;192;p11"/>
          <p:cNvSpPr txBox="1">
            <a:spLocks noGrp="1"/>
          </p:cNvSpPr>
          <p:nvPr>
            <p:ph type="body" idx="1"/>
          </p:nvPr>
        </p:nvSpPr>
        <p:spPr>
          <a:xfrm>
            <a:off x="898658" y="1300162"/>
            <a:ext cx="5852162" cy="5152912"/>
          </a:xfrm>
          <a:prstGeom prst="rect">
            <a:avLst/>
          </a:prstGeom>
          <a:noFill/>
          <a:ln>
            <a:noFill/>
          </a:ln>
        </p:spPr>
        <p:txBody>
          <a:bodyPr spcFirstLastPara="1" wrap="square" lIns="91425" tIns="45700" rIns="91425" bIns="45700" anchor="t" anchorCtr="0">
            <a:normAutofit/>
          </a:bodyPr>
          <a:lstStyle/>
          <a:p>
            <a:pPr marL="228600" lvl="0" indent="-228600" algn="l" rtl="0">
              <a:lnSpc>
                <a:spcPct val="80000"/>
              </a:lnSpc>
              <a:spcBef>
                <a:spcPts val="0"/>
              </a:spcBef>
              <a:spcAft>
                <a:spcPts val="0"/>
              </a:spcAft>
              <a:buClr>
                <a:schemeClr val="dk1"/>
              </a:buClr>
              <a:buSzPts val="2590"/>
              <a:buChar char="•"/>
            </a:pPr>
            <a:r>
              <a:rPr lang="en-US" sz="2590" b="1" dirty="0"/>
              <a:t>Product requirements</a:t>
            </a:r>
            <a:endParaRPr dirty="0"/>
          </a:p>
          <a:p>
            <a:pPr marL="685800" lvl="1" indent="-228600" algn="l" rtl="0">
              <a:lnSpc>
                <a:spcPct val="80000"/>
              </a:lnSpc>
              <a:spcBef>
                <a:spcPts val="500"/>
              </a:spcBef>
              <a:spcAft>
                <a:spcPts val="0"/>
              </a:spcAft>
              <a:buClr>
                <a:schemeClr val="dk1"/>
              </a:buClr>
              <a:buSzPts val="2220"/>
              <a:buChar char="•"/>
            </a:pPr>
            <a:r>
              <a:rPr lang="en-US" sz="2220" b="1" dirty="0"/>
              <a:t>Requirements which specify that the delivered product must behave in a particular way e.g. execution speed, reliability, etc.</a:t>
            </a:r>
            <a:endParaRPr dirty="0"/>
          </a:p>
          <a:p>
            <a:pPr marL="228600" lvl="0" indent="-228600" algn="l" rtl="0">
              <a:lnSpc>
                <a:spcPct val="80000"/>
              </a:lnSpc>
              <a:spcBef>
                <a:spcPts val="1000"/>
              </a:spcBef>
              <a:spcAft>
                <a:spcPts val="0"/>
              </a:spcAft>
              <a:buClr>
                <a:schemeClr val="dk1"/>
              </a:buClr>
              <a:buSzPts val="2590"/>
              <a:buChar char="•"/>
            </a:pPr>
            <a:r>
              <a:rPr lang="en-US" sz="2590" b="1" dirty="0" err="1"/>
              <a:t>Organisational</a:t>
            </a:r>
            <a:r>
              <a:rPr lang="en-US" sz="2590" b="1" dirty="0"/>
              <a:t> requirements</a:t>
            </a:r>
            <a:endParaRPr dirty="0"/>
          </a:p>
          <a:p>
            <a:pPr marL="685800" lvl="1" indent="-228600" algn="l" rtl="0">
              <a:lnSpc>
                <a:spcPct val="80000"/>
              </a:lnSpc>
              <a:spcBef>
                <a:spcPts val="500"/>
              </a:spcBef>
              <a:spcAft>
                <a:spcPts val="0"/>
              </a:spcAft>
              <a:buClr>
                <a:schemeClr val="dk1"/>
              </a:buClr>
              <a:buSzPts val="2220"/>
              <a:buChar char="•"/>
            </a:pPr>
            <a:r>
              <a:rPr lang="en-US" sz="2220" b="1" dirty="0"/>
              <a:t>Requirements which are a consequence of </a:t>
            </a:r>
            <a:r>
              <a:rPr lang="en-US" sz="2220" b="1" dirty="0" err="1"/>
              <a:t>organisational</a:t>
            </a:r>
            <a:r>
              <a:rPr lang="en-US" sz="2220" b="1" dirty="0"/>
              <a:t> policies and procedures e.g. process standards used, implementation requirements, etc.</a:t>
            </a:r>
            <a:endParaRPr dirty="0"/>
          </a:p>
          <a:p>
            <a:pPr marL="228600" lvl="0" indent="-228600" algn="l" rtl="0">
              <a:lnSpc>
                <a:spcPct val="80000"/>
              </a:lnSpc>
              <a:spcBef>
                <a:spcPts val="1000"/>
              </a:spcBef>
              <a:spcAft>
                <a:spcPts val="0"/>
              </a:spcAft>
              <a:buClr>
                <a:schemeClr val="dk1"/>
              </a:buClr>
              <a:buSzPts val="2590"/>
              <a:buChar char="•"/>
            </a:pPr>
            <a:r>
              <a:rPr lang="en-US" sz="2590" b="1" dirty="0"/>
              <a:t>External requirements:</a:t>
            </a:r>
            <a:endParaRPr dirty="0"/>
          </a:p>
          <a:p>
            <a:pPr marL="685800" lvl="1" indent="-228600" algn="l" rtl="0">
              <a:lnSpc>
                <a:spcPct val="80000"/>
              </a:lnSpc>
              <a:spcBef>
                <a:spcPts val="500"/>
              </a:spcBef>
              <a:spcAft>
                <a:spcPts val="0"/>
              </a:spcAft>
              <a:buClr>
                <a:schemeClr val="dk1"/>
              </a:buClr>
              <a:buSzPts val="2220"/>
              <a:buChar char="•"/>
            </a:pPr>
            <a:r>
              <a:rPr lang="en-US" sz="2220" b="1" dirty="0"/>
              <a:t>Requirements which arise from factors which are external to the system and its development process e.g. interoperability requirements, legislative requirements, etc.</a:t>
            </a:r>
            <a:endParaRPr dirty="0"/>
          </a:p>
          <a:p>
            <a:pPr marL="228600" lvl="0" indent="-64135" algn="l" rtl="0">
              <a:lnSpc>
                <a:spcPct val="80000"/>
              </a:lnSpc>
              <a:spcBef>
                <a:spcPts val="1000"/>
              </a:spcBef>
              <a:spcAft>
                <a:spcPts val="0"/>
              </a:spcAft>
              <a:buClr>
                <a:schemeClr val="dk1"/>
              </a:buClr>
              <a:buSzPts val="2590"/>
              <a:buNone/>
            </a:pPr>
            <a:endParaRPr sz="2590" b="1" dirty="0"/>
          </a:p>
        </p:txBody>
      </p:sp>
      <p:sp>
        <p:nvSpPr>
          <p:cNvPr id="193" name="Google Shape;193;p11"/>
          <p:cNvSpPr/>
          <p:nvPr/>
        </p:nvSpPr>
        <p:spPr>
          <a:xfrm>
            <a:off x="0" y="5557839"/>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 name="Google Shape;194;p11"/>
          <p:cNvSpPr/>
          <p:nvPr/>
        </p:nvSpPr>
        <p:spPr>
          <a:xfrm rot="10800000">
            <a:off x="10448925" y="0"/>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5" name="Google Shape;195;p11"/>
          <p:cNvPicPr preferRelativeResize="0"/>
          <p:nvPr/>
        </p:nvPicPr>
        <p:blipFill rotWithShape="1">
          <a:blip r:embed="rId4">
            <a:alphaModFix/>
          </a:blip>
          <a:srcRect/>
          <a:stretch/>
        </p:blipFill>
        <p:spPr>
          <a:xfrm>
            <a:off x="7205969" y="1410008"/>
            <a:ext cx="4147831" cy="4147831"/>
          </a:xfrm>
          <a:prstGeom prst="rect">
            <a:avLst/>
          </a:prstGeom>
          <a:noFill/>
          <a:ln>
            <a:noFill/>
          </a:ln>
        </p:spPr>
      </p:pic>
    </p:spTree>
  </p:cSld>
  <p:clrMapOvr>
    <a:masterClrMapping/>
  </p:clrMapOvr>
  <p:transition spd="med">
    <p:push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2"/>
          <p:cNvSpPr txBox="1">
            <a:spLocks noGrp="1"/>
          </p:cNvSpPr>
          <p:nvPr>
            <p:ph type="title"/>
          </p:nvPr>
        </p:nvSpPr>
        <p:spPr>
          <a:xfrm>
            <a:off x="838200" y="365125"/>
            <a:ext cx="10515600" cy="9350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Non-functional requirements</a:t>
            </a:r>
            <a:endParaRPr/>
          </a:p>
        </p:txBody>
      </p:sp>
      <p:sp>
        <p:nvSpPr>
          <p:cNvPr id="201" name="Google Shape;201;p12"/>
          <p:cNvSpPr/>
          <p:nvPr/>
        </p:nvSpPr>
        <p:spPr>
          <a:xfrm>
            <a:off x="0" y="5557839"/>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 name="Google Shape;202;p12"/>
          <p:cNvSpPr/>
          <p:nvPr/>
        </p:nvSpPr>
        <p:spPr>
          <a:xfrm rot="10800000">
            <a:off x="10448925" y="0"/>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 name="Google Shape;203;p12"/>
          <p:cNvSpPr/>
          <p:nvPr/>
        </p:nvSpPr>
        <p:spPr>
          <a:xfrm>
            <a:off x="5977217" y="3244334"/>
            <a:ext cx="2375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204" name="Google Shape;204;p12"/>
          <p:cNvSpPr/>
          <p:nvPr/>
        </p:nvSpPr>
        <p:spPr>
          <a:xfrm>
            <a:off x="5977217" y="3244334"/>
            <a:ext cx="2375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205" name="Google Shape;205;p12"/>
          <p:cNvSpPr/>
          <p:nvPr/>
        </p:nvSpPr>
        <p:spPr>
          <a:xfrm>
            <a:off x="5977217" y="3244334"/>
            <a:ext cx="2904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206" name="Google Shape;206;p12"/>
          <p:cNvSpPr/>
          <p:nvPr/>
        </p:nvSpPr>
        <p:spPr>
          <a:xfrm>
            <a:off x="5977217" y="3244334"/>
            <a:ext cx="2375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pic>
        <p:nvPicPr>
          <p:cNvPr id="207" name="Google Shape;207;p12"/>
          <p:cNvPicPr preferRelativeResize="0"/>
          <p:nvPr/>
        </p:nvPicPr>
        <p:blipFill rotWithShape="1">
          <a:blip r:embed="rId4">
            <a:alphaModFix/>
          </a:blip>
          <a:srcRect/>
          <a:stretch/>
        </p:blipFill>
        <p:spPr>
          <a:xfrm>
            <a:off x="838201" y="1331885"/>
            <a:ext cx="10399642" cy="4708051"/>
          </a:xfrm>
          <a:prstGeom prst="rect">
            <a:avLst/>
          </a:prstGeom>
          <a:noFill/>
          <a:ln>
            <a:noFill/>
          </a:ln>
        </p:spPr>
      </p:pic>
    </p:spTree>
  </p:cSld>
  <p:clrMapOvr>
    <a:masterClrMapping/>
  </p:clrMapOvr>
  <p:transition spd="med">
    <p:push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3"/>
          <p:cNvSpPr txBox="1">
            <a:spLocks noGrp="1"/>
          </p:cNvSpPr>
          <p:nvPr>
            <p:ph type="title"/>
          </p:nvPr>
        </p:nvSpPr>
        <p:spPr>
          <a:xfrm>
            <a:off x="838200" y="365125"/>
            <a:ext cx="10253870" cy="827571"/>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3959"/>
              <a:buFont typeface="Calibri"/>
              <a:buNone/>
            </a:pPr>
            <a:r>
              <a:rPr lang="en-US" sz="3959" b="1"/>
              <a:t>Metrics for specifying non-functional requirements</a:t>
            </a:r>
            <a:endParaRPr sz="3959"/>
          </a:p>
        </p:txBody>
      </p:sp>
      <p:pic>
        <p:nvPicPr>
          <p:cNvPr id="213" name="Google Shape;213;p13"/>
          <p:cNvPicPr preferRelativeResize="0">
            <a:picLocks noGrp="1" noChangeAspect="1"/>
          </p:cNvPicPr>
          <p:nvPr>
            <p:ph type="body" idx="1"/>
          </p:nvPr>
        </p:nvPicPr>
        <p:blipFill rotWithShape="1">
          <a:blip r:embed="rId3">
            <a:alphaModFix/>
          </a:blip>
          <a:srcRect/>
          <a:stretch/>
        </p:blipFill>
        <p:spPr>
          <a:xfrm>
            <a:off x="1180538" y="1155752"/>
            <a:ext cx="8422077" cy="5300179"/>
          </a:xfrm>
          <a:prstGeom prst="rect">
            <a:avLst/>
          </a:prstGeom>
          <a:noFill/>
          <a:ln>
            <a:noFill/>
          </a:ln>
        </p:spPr>
      </p:pic>
      <p:sp>
        <p:nvSpPr>
          <p:cNvPr id="214" name="Google Shape;214;p13"/>
          <p:cNvSpPr/>
          <p:nvPr/>
        </p:nvSpPr>
        <p:spPr>
          <a:xfrm>
            <a:off x="5977217" y="3244334"/>
            <a:ext cx="2375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215" name="Google Shape;215;p13"/>
          <p:cNvSpPr/>
          <p:nvPr/>
        </p:nvSpPr>
        <p:spPr>
          <a:xfrm>
            <a:off x="0" y="5557839"/>
            <a:ext cx="1743075" cy="1300162"/>
          </a:xfrm>
          <a:prstGeom prst="rtTriangle">
            <a:avLst/>
          </a:prstGeom>
          <a:blipFill rotWithShape="1">
            <a:blip r:embed="rId4">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 name="Google Shape;216;p13"/>
          <p:cNvSpPr/>
          <p:nvPr/>
        </p:nvSpPr>
        <p:spPr>
          <a:xfrm rot="10800000">
            <a:off x="10448925" y="0"/>
            <a:ext cx="1743075" cy="1300162"/>
          </a:xfrm>
          <a:prstGeom prst="rtTriangle">
            <a:avLst/>
          </a:prstGeom>
          <a:blipFill rotWithShape="1">
            <a:blip r:embed="rId4">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17" name="Google Shape;217;p13"/>
          <p:cNvPicPr preferRelativeResize="0"/>
          <p:nvPr/>
        </p:nvPicPr>
        <p:blipFill rotWithShape="1">
          <a:blip r:embed="rId5">
            <a:alphaModFix/>
          </a:blip>
          <a:srcRect/>
          <a:stretch/>
        </p:blipFill>
        <p:spPr>
          <a:xfrm>
            <a:off x="8110331" y="1192696"/>
            <a:ext cx="4224130" cy="4334580"/>
          </a:xfrm>
          <a:prstGeom prst="rect">
            <a:avLst/>
          </a:prstGeom>
          <a:noFill/>
          <a:ln>
            <a:noFill/>
          </a:ln>
        </p:spPr>
      </p:pic>
    </p:spTree>
  </p:cSld>
  <p:clrMapOvr>
    <a:masterClrMapping/>
  </p:clrMapOvr>
  <p:transition spd="med">
    <p:push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4"/>
          <p:cNvSpPr txBox="1">
            <a:spLocks noGrp="1"/>
          </p:cNvSpPr>
          <p:nvPr>
            <p:ph type="title"/>
          </p:nvPr>
        </p:nvSpPr>
        <p:spPr>
          <a:xfrm>
            <a:off x="838200" y="365125"/>
            <a:ext cx="10515600" cy="9350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959"/>
              <a:buFont typeface="Calibri"/>
              <a:buNone/>
            </a:pPr>
            <a:r>
              <a:rPr lang="en-US" sz="3959"/>
              <a:t>Another Example Functional and non-functional </a:t>
            </a:r>
            <a:endParaRPr sz="3959"/>
          </a:p>
        </p:txBody>
      </p:sp>
      <p:sp>
        <p:nvSpPr>
          <p:cNvPr id="223" name="Google Shape;223;p14"/>
          <p:cNvSpPr/>
          <p:nvPr/>
        </p:nvSpPr>
        <p:spPr>
          <a:xfrm>
            <a:off x="0" y="5557839"/>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p14"/>
          <p:cNvSpPr/>
          <p:nvPr/>
        </p:nvSpPr>
        <p:spPr>
          <a:xfrm rot="10800000">
            <a:off x="10448925" y="0"/>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25" name="Google Shape;225;p14"/>
          <p:cNvPicPr preferRelativeResize="0">
            <a:picLocks noGrp="1"/>
          </p:cNvPicPr>
          <p:nvPr>
            <p:ph type="body" idx="1"/>
          </p:nvPr>
        </p:nvPicPr>
        <p:blipFill rotWithShape="1">
          <a:blip r:embed="rId4">
            <a:alphaModFix/>
          </a:blip>
          <a:srcRect/>
          <a:stretch/>
        </p:blipFill>
        <p:spPr>
          <a:xfrm>
            <a:off x="748334" y="1300162"/>
            <a:ext cx="9700591" cy="4681679"/>
          </a:xfrm>
          <a:prstGeom prst="rect">
            <a:avLst/>
          </a:prstGeom>
          <a:noFill/>
          <a:ln>
            <a:noFill/>
          </a:ln>
        </p:spPr>
      </p:pic>
      <p:sp>
        <p:nvSpPr>
          <p:cNvPr id="226" name="Google Shape;226;p14"/>
          <p:cNvSpPr/>
          <p:nvPr/>
        </p:nvSpPr>
        <p:spPr>
          <a:xfrm>
            <a:off x="5977217" y="3244334"/>
            <a:ext cx="2375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transition spd="med">
    <p:push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6"/>
          <p:cNvSpPr txBox="1">
            <a:spLocks noGrp="1"/>
          </p:cNvSpPr>
          <p:nvPr>
            <p:ph type="title"/>
          </p:nvPr>
        </p:nvSpPr>
        <p:spPr>
          <a:xfrm>
            <a:off x="838200" y="365125"/>
            <a:ext cx="10515600" cy="9350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Requirements engineering processes</a:t>
            </a:r>
            <a:endParaRPr/>
          </a:p>
        </p:txBody>
      </p:sp>
      <p:sp>
        <p:nvSpPr>
          <p:cNvPr id="238" name="Google Shape;238;p16"/>
          <p:cNvSpPr txBox="1">
            <a:spLocks noGrp="1"/>
          </p:cNvSpPr>
          <p:nvPr>
            <p:ph type="body" idx="1"/>
          </p:nvPr>
        </p:nvSpPr>
        <p:spPr>
          <a:xfrm>
            <a:off x="898658" y="1300162"/>
            <a:ext cx="5852162" cy="5152912"/>
          </a:xfrm>
          <a:prstGeom prst="rect">
            <a:avLst/>
          </a:prstGeom>
          <a:noFill/>
          <a:ln>
            <a:noFill/>
          </a:ln>
        </p:spPr>
        <p:txBody>
          <a:bodyPr spcFirstLastPara="1" wrap="square" lIns="91425" tIns="45700" rIns="91425" bIns="45700" anchor="t" anchorCtr="0">
            <a:normAutofit/>
          </a:bodyPr>
          <a:lstStyle/>
          <a:p>
            <a:pPr marL="228600" lvl="0" indent="-50800" algn="l" rtl="0">
              <a:lnSpc>
                <a:spcPct val="80000"/>
              </a:lnSpc>
              <a:spcBef>
                <a:spcPts val="0"/>
              </a:spcBef>
              <a:spcAft>
                <a:spcPts val="0"/>
              </a:spcAft>
              <a:buClr>
                <a:schemeClr val="dk1"/>
              </a:buClr>
              <a:buSzPts val="2800"/>
              <a:buNone/>
            </a:pPr>
            <a:endParaRPr b="1"/>
          </a:p>
          <a:p>
            <a:pPr marL="228600" lvl="0" indent="-228600" algn="l" rtl="0">
              <a:lnSpc>
                <a:spcPct val="80000"/>
              </a:lnSpc>
              <a:spcBef>
                <a:spcPts val="1000"/>
              </a:spcBef>
              <a:spcAft>
                <a:spcPts val="0"/>
              </a:spcAft>
              <a:buClr>
                <a:schemeClr val="dk1"/>
              </a:buClr>
              <a:buSzPts val="2800"/>
              <a:buChar char="•"/>
            </a:pPr>
            <a:r>
              <a:rPr lang="en-US"/>
              <a:t>The processes used for RE vary widely depending on the application domain, the people involved and the organisation developing the requirements. </a:t>
            </a:r>
            <a:endParaRPr/>
          </a:p>
          <a:p>
            <a:pPr marL="228600" lvl="0" indent="-228600" algn="l" rtl="0">
              <a:lnSpc>
                <a:spcPct val="80000"/>
              </a:lnSpc>
              <a:spcBef>
                <a:spcPts val="1000"/>
              </a:spcBef>
              <a:spcAft>
                <a:spcPts val="0"/>
              </a:spcAft>
              <a:buClr>
                <a:schemeClr val="dk1"/>
              </a:buClr>
              <a:buSzPts val="2800"/>
              <a:buChar char="•"/>
            </a:pPr>
            <a:r>
              <a:rPr lang="en-US"/>
              <a:t>However, there are a number of generic activities common to all processes </a:t>
            </a:r>
            <a:endParaRPr/>
          </a:p>
          <a:p>
            <a:pPr marL="685800" lvl="1" indent="-228600" algn="l" rtl="0">
              <a:lnSpc>
                <a:spcPct val="80000"/>
              </a:lnSpc>
              <a:spcBef>
                <a:spcPts val="500"/>
              </a:spcBef>
              <a:spcAft>
                <a:spcPts val="0"/>
              </a:spcAft>
              <a:buClr>
                <a:schemeClr val="dk1"/>
              </a:buClr>
              <a:buSzPts val="2400"/>
              <a:buChar char="•"/>
            </a:pPr>
            <a:r>
              <a:rPr lang="en-US"/>
              <a:t>Requirements elicitation; </a:t>
            </a:r>
            <a:endParaRPr/>
          </a:p>
          <a:p>
            <a:pPr marL="685800" lvl="1" indent="-228600" algn="l" rtl="0">
              <a:lnSpc>
                <a:spcPct val="80000"/>
              </a:lnSpc>
              <a:spcBef>
                <a:spcPts val="500"/>
              </a:spcBef>
              <a:spcAft>
                <a:spcPts val="0"/>
              </a:spcAft>
              <a:buClr>
                <a:schemeClr val="dk1"/>
              </a:buClr>
              <a:buSzPts val="2400"/>
              <a:buChar char="•"/>
            </a:pPr>
            <a:r>
              <a:rPr lang="en-US"/>
              <a:t>Requirements analysis;</a:t>
            </a:r>
            <a:endParaRPr/>
          </a:p>
          <a:p>
            <a:pPr marL="685800" lvl="1" indent="-228600" algn="l" rtl="0">
              <a:lnSpc>
                <a:spcPct val="80000"/>
              </a:lnSpc>
              <a:spcBef>
                <a:spcPts val="500"/>
              </a:spcBef>
              <a:spcAft>
                <a:spcPts val="0"/>
              </a:spcAft>
              <a:buClr>
                <a:schemeClr val="dk1"/>
              </a:buClr>
              <a:buSzPts val="2400"/>
              <a:buChar char="•"/>
            </a:pPr>
            <a:r>
              <a:rPr lang="en-US"/>
              <a:t>Requirements validation;</a:t>
            </a:r>
            <a:endParaRPr/>
          </a:p>
          <a:p>
            <a:pPr marL="685800" lvl="1" indent="-228600" algn="l" rtl="0">
              <a:lnSpc>
                <a:spcPct val="80000"/>
              </a:lnSpc>
              <a:spcBef>
                <a:spcPts val="500"/>
              </a:spcBef>
              <a:spcAft>
                <a:spcPts val="0"/>
              </a:spcAft>
              <a:buClr>
                <a:schemeClr val="dk1"/>
              </a:buClr>
              <a:buSzPts val="2400"/>
              <a:buChar char="•"/>
            </a:pPr>
            <a:r>
              <a:rPr lang="en-US"/>
              <a:t>Requirements management.</a:t>
            </a:r>
            <a:endParaRPr/>
          </a:p>
        </p:txBody>
      </p:sp>
      <p:sp>
        <p:nvSpPr>
          <p:cNvPr id="239" name="Google Shape;239;p16"/>
          <p:cNvSpPr/>
          <p:nvPr/>
        </p:nvSpPr>
        <p:spPr>
          <a:xfrm>
            <a:off x="0" y="5557839"/>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0" name="Google Shape;240;p16"/>
          <p:cNvSpPr/>
          <p:nvPr/>
        </p:nvSpPr>
        <p:spPr>
          <a:xfrm rot="10800000">
            <a:off x="10448925" y="0"/>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41" name="Google Shape;241;p16"/>
          <p:cNvPicPr preferRelativeResize="0"/>
          <p:nvPr/>
        </p:nvPicPr>
        <p:blipFill rotWithShape="1">
          <a:blip r:embed="rId4">
            <a:alphaModFix/>
          </a:blip>
          <a:srcRect/>
          <a:stretch/>
        </p:blipFill>
        <p:spPr>
          <a:xfrm>
            <a:off x="7259252" y="1846384"/>
            <a:ext cx="4094547" cy="351692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7"/>
          <p:cNvSpPr txBox="1">
            <a:spLocks noGrp="1"/>
          </p:cNvSpPr>
          <p:nvPr>
            <p:ph type="title"/>
          </p:nvPr>
        </p:nvSpPr>
        <p:spPr>
          <a:xfrm>
            <a:off x="838200" y="365125"/>
            <a:ext cx="10515600" cy="9350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Requirement Engineering process</a:t>
            </a:r>
            <a:endParaRPr/>
          </a:p>
        </p:txBody>
      </p:sp>
      <p:sp>
        <p:nvSpPr>
          <p:cNvPr id="247" name="Google Shape;247;p17"/>
          <p:cNvSpPr/>
          <p:nvPr/>
        </p:nvSpPr>
        <p:spPr>
          <a:xfrm>
            <a:off x="0" y="5557839"/>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17"/>
          <p:cNvSpPr/>
          <p:nvPr/>
        </p:nvSpPr>
        <p:spPr>
          <a:xfrm rot="10800000">
            <a:off x="10448925" y="0"/>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49" name="Google Shape;249;p17"/>
          <p:cNvPicPr preferRelativeResize="0"/>
          <p:nvPr/>
        </p:nvPicPr>
        <p:blipFill rotWithShape="1">
          <a:blip r:embed="rId4">
            <a:alphaModFix/>
          </a:blip>
          <a:srcRect/>
          <a:stretch/>
        </p:blipFill>
        <p:spPr>
          <a:xfrm>
            <a:off x="1295400" y="1470025"/>
            <a:ext cx="8115300" cy="4749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8"/>
          <p:cNvSpPr txBox="1">
            <a:spLocks noGrp="1"/>
          </p:cNvSpPr>
          <p:nvPr>
            <p:ph type="title"/>
          </p:nvPr>
        </p:nvSpPr>
        <p:spPr>
          <a:xfrm>
            <a:off x="838200" y="365125"/>
            <a:ext cx="10515600" cy="9350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Feasibility studies</a:t>
            </a:r>
            <a:endParaRPr/>
          </a:p>
        </p:txBody>
      </p:sp>
      <p:sp>
        <p:nvSpPr>
          <p:cNvPr id="255" name="Google Shape;255;p18"/>
          <p:cNvSpPr txBox="1">
            <a:spLocks noGrp="1"/>
          </p:cNvSpPr>
          <p:nvPr>
            <p:ph type="body" idx="1"/>
          </p:nvPr>
        </p:nvSpPr>
        <p:spPr>
          <a:xfrm>
            <a:off x="898658" y="1300162"/>
            <a:ext cx="5607650" cy="5152912"/>
          </a:xfrm>
          <a:prstGeom prst="rect">
            <a:avLst/>
          </a:prstGeom>
          <a:noFill/>
          <a:ln>
            <a:noFill/>
          </a:ln>
        </p:spPr>
        <p:txBody>
          <a:bodyPr spcFirstLastPara="1" wrap="square" lIns="91425" tIns="45700" rIns="91425" bIns="45700" anchor="t" anchorCtr="0">
            <a:normAutofit/>
          </a:bodyPr>
          <a:lstStyle/>
          <a:p>
            <a:pPr marL="228600" lvl="0" indent="-64135" algn="l" rtl="0">
              <a:lnSpc>
                <a:spcPct val="90000"/>
              </a:lnSpc>
              <a:spcBef>
                <a:spcPts val="0"/>
              </a:spcBef>
              <a:spcAft>
                <a:spcPts val="0"/>
              </a:spcAft>
              <a:buClr>
                <a:schemeClr val="dk1"/>
              </a:buClr>
              <a:buSzPts val="2590"/>
              <a:buNone/>
            </a:pPr>
            <a:endParaRPr sz="2590" b="1"/>
          </a:p>
          <a:p>
            <a:pPr marL="228600" lvl="0" indent="-228600" algn="l" rtl="0">
              <a:lnSpc>
                <a:spcPct val="90000"/>
              </a:lnSpc>
              <a:spcBef>
                <a:spcPts val="1000"/>
              </a:spcBef>
              <a:spcAft>
                <a:spcPts val="0"/>
              </a:spcAft>
              <a:buClr>
                <a:schemeClr val="dk1"/>
              </a:buClr>
              <a:buSzPts val="2590"/>
              <a:buChar char="•"/>
            </a:pPr>
            <a:r>
              <a:rPr lang="en-US" sz="2590"/>
              <a:t>A feasibility study decides whether or not the proposed system is worthwhile.</a:t>
            </a:r>
            <a:endParaRPr/>
          </a:p>
          <a:p>
            <a:pPr marL="228600" lvl="0" indent="-228600" algn="l" rtl="0">
              <a:lnSpc>
                <a:spcPct val="90000"/>
              </a:lnSpc>
              <a:spcBef>
                <a:spcPts val="1000"/>
              </a:spcBef>
              <a:spcAft>
                <a:spcPts val="0"/>
              </a:spcAft>
              <a:buClr>
                <a:schemeClr val="dk1"/>
              </a:buClr>
              <a:buSzPts val="2590"/>
              <a:buChar char="•"/>
            </a:pPr>
            <a:r>
              <a:rPr lang="en-US" sz="2590"/>
              <a:t>A short focused study that checks</a:t>
            </a:r>
            <a:endParaRPr/>
          </a:p>
          <a:p>
            <a:pPr marL="685800" lvl="1" indent="-228600" algn="l" rtl="0">
              <a:lnSpc>
                <a:spcPct val="90000"/>
              </a:lnSpc>
              <a:spcBef>
                <a:spcPts val="500"/>
              </a:spcBef>
              <a:spcAft>
                <a:spcPts val="0"/>
              </a:spcAft>
              <a:buClr>
                <a:schemeClr val="dk1"/>
              </a:buClr>
              <a:buSzPts val="2220"/>
              <a:buChar char="•"/>
            </a:pPr>
            <a:r>
              <a:rPr lang="en-US" sz="2220"/>
              <a:t>If the system contributes to organisational objectives;</a:t>
            </a:r>
            <a:endParaRPr/>
          </a:p>
          <a:p>
            <a:pPr marL="685800" lvl="1" indent="-228600" algn="l" rtl="0">
              <a:lnSpc>
                <a:spcPct val="90000"/>
              </a:lnSpc>
              <a:spcBef>
                <a:spcPts val="500"/>
              </a:spcBef>
              <a:spcAft>
                <a:spcPts val="0"/>
              </a:spcAft>
              <a:buClr>
                <a:schemeClr val="dk1"/>
              </a:buClr>
              <a:buSzPts val="2220"/>
              <a:buChar char="•"/>
            </a:pPr>
            <a:r>
              <a:rPr lang="en-US" sz="2220"/>
              <a:t>If the system can be engineered using current technology and within budget;</a:t>
            </a:r>
            <a:endParaRPr/>
          </a:p>
          <a:p>
            <a:pPr marL="685800" lvl="1" indent="-228600" algn="l" rtl="0">
              <a:lnSpc>
                <a:spcPct val="90000"/>
              </a:lnSpc>
              <a:spcBef>
                <a:spcPts val="500"/>
              </a:spcBef>
              <a:spcAft>
                <a:spcPts val="0"/>
              </a:spcAft>
              <a:buClr>
                <a:schemeClr val="dk1"/>
              </a:buClr>
              <a:buSzPts val="2220"/>
              <a:buChar char="•"/>
            </a:pPr>
            <a:r>
              <a:rPr lang="en-US" sz="2220"/>
              <a:t>If the system can be integrated with other systems that are already used.</a:t>
            </a:r>
            <a:endParaRPr/>
          </a:p>
          <a:p>
            <a:pPr marL="685800" lvl="1" indent="-228600" algn="l" rtl="0">
              <a:lnSpc>
                <a:spcPct val="90000"/>
              </a:lnSpc>
              <a:spcBef>
                <a:spcPts val="500"/>
              </a:spcBef>
              <a:spcAft>
                <a:spcPts val="0"/>
              </a:spcAft>
              <a:buClr>
                <a:schemeClr val="dk1"/>
              </a:buClr>
              <a:buSzPts val="2220"/>
              <a:buChar char="•"/>
            </a:pPr>
            <a:r>
              <a:rPr lang="en-US" sz="2220"/>
              <a:t>Based on information assessment (what is required),information collection and report writing.</a:t>
            </a:r>
            <a:endParaRPr sz="2220"/>
          </a:p>
        </p:txBody>
      </p:sp>
      <p:sp>
        <p:nvSpPr>
          <p:cNvPr id="256" name="Google Shape;256;p18"/>
          <p:cNvSpPr/>
          <p:nvPr/>
        </p:nvSpPr>
        <p:spPr>
          <a:xfrm>
            <a:off x="0" y="5557839"/>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7" name="Google Shape;257;p18"/>
          <p:cNvSpPr/>
          <p:nvPr/>
        </p:nvSpPr>
        <p:spPr>
          <a:xfrm rot="10800000">
            <a:off x="10448925" y="0"/>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58" name="Google Shape;258;p18"/>
          <p:cNvPicPr preferRelativeResize="0"/>
          <p:nvPr/>
        </p:nvPicPr>
        <p:blipFill rotWithShape="1">
          <a:blip r:embed="rId4">
            <a:alphaModFix/>
          </a:blip>
          <a:srcRect/>
          <a:stretch/>
        </p:blipFill>
        <p:spPr>
          <a:xfrm>
            <a:off x="6506308" y="2198078"/>
            <a:ext cx="5345723" cy="295635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9"/>
          <p:cNvSpPr txBox="1">
            <a:spLocks noGrp="1"/>
          </p:cNvSpPr>
          <p:nvPr>
            <p:ph type="title"/>
          </p:nvPr>
        </p:nvSpPr>
        <p:spPr>
          <a:xfrm>
            <a:off x="838200" y="365125"/>
            <a:ext cx="10515600" cy="93503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3959"/>
              <a:buFont typeface="Calibri"/>
              <a:buNone/>
            </a:pPr>
            <a:r>
              <a:rPr lang="en-US" sz="3959"/>
              <a:t> </a:t>
            </a:r>
            <a:r>
              <a:rPr lang="en-US" sz="3959" b="1"/>
              <a:t>Requirements engineering: Elicitation and analysis</a:t>
            </a:r>
            <a:endParaRPr sz="3959" b="1"/>
          </a:p>
        </p:txBody>
      </p:sp>
      <p:sp>
        <p:nvSpPr>
          <p:cNvPr id="264" name="Google Shape;264;p19"/>
          <p:cNvSpPr txBox="1">
            <a:spLocks noGrp="1"/>
          </p:cNvSpPr>
          <p:nvPr>
            <p:ph type="body" idx="1"/>
          </p:nvPr>
        </p:nvSpPr>
        <p:spPr>
          <a:xfrm>
            <a:off x="898658" y="1300162"/>
            <a:ext cx="5852162" cy="515291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600"/>
              </a:spcAft>
              <a:buClr>
                <a:schemeClr val="dk1"/>
              </a:buClr>
              <a:buSzPts val="2800"/>
              <a:buChar char="•"/>
            </a:pPr>
            <a:r>
              <a:rPr lang="en-US" sz="2700" dirty="0"/>
              <a:t>This is sometimes called requirements elicitation or requirements discovery.</a:t>
            </a:r>
            <a:endParaRPr sz="2700" dirty="0"/>
          </a:p>
          <a:p>
            <a:pPr marL="228600" lvl="0" indent="-228600" algn="l" rtl="0">
              <a:lnSpc>
                <a:spcPct val="90000"/>
              </a:lnSpc>
              <a:spcBef>
                <a:spcPts val="1000"/>
              </a:spcBef>
              <a:spcAft>
                <a:spcPts val="600"/>
              </a:spcAft>
              <a:buClr>
                <a:schemeClr val="dk1"/>
              </a:buClr>
              <a:buSzPts val="2800"/>
              <a:buChar char="•"/>
            </a:pPr>
            <a:r>
              <a:rPr lang="en-US" sz="2700" dirty="0"/>
              <a:t>It involves technical staff working with customers to find out about the application domain, the services that the system should provide and the system’s operational constraints.</a:t>
            </a:r>
            <a:endParaRPr sz="2700" dirty="0"/>
          </a:p>
          <a:p>
            <a:pPr marL="228600" lvl="0" indent="-228600" algn="l" rtl="0">
              <a:lnSpc>
                <a:spcPct val="90000"/>
              </a:lnSpc>
              <a:spcBef>
                <a:spcPts val="1000"/>
              </a:spcBef>
              <a:spcAft>
                <a:spcPts val="600"/>
              </a:spcAft>
              <a:buClr>
                <a:schemeClr val="dk1"/>
              </a:buClr>
              <a:buSzPts val="2800"/>
              <a:buChar char="•"/>
            </a:pPr>
            <a:r>
              <a:rPr lang="en-US" sz="2700" dirty="0"/>
              <a:t>May involve all stakeholders including end users</a:t>
            </a:r>
            <a:endParaRPr sz="2700" dirty="0"/>
          </a:p>
        </p:txBody>
      </p:sp>
      <p:sp>
        <p:nvSpPr>
          <p:cNvPr id="265" name="Google Shape;265;p19"/>
          <p:cNvSpPr/>
          <p:nvPr/>
        </p:nvSpPr>
        <p:spPr>
          <a:xfrm>
            <a:off x="0" y="5557839"/>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6" name="Google Shape;266;p19"/>
          <p:cNvSpPr/>
          <p:nvPr/>
        </p:nvSpPr>
        <p:spPr>
          <a:xfrm rot="10800000">
            <a:off x="10448925" y="0"/>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67" name="Google Shape;267;p19"/>
          <p:cNvPicPr preferRelativeResize="0"/>
          <p:nvPr/>
        </p:nvPicPr>
        <p:blipFill rotWithShape="1">
          <a:blip r:embed="rId4">
            <a:alphaModFix/>
          </a:blip>
          <a:srcRect/>
          <a:stretch/>
        </p:blipFill>
        <p:spPr>
          <a:xfrm>
            <a:off x="7649478" y="1772553"/>
            <a:ext cx="2799447" cy="279944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anim calcmode="lin" valueType="num">
                                      <p:cBhvr additive="base">
                                        <p:cTn id="7" dur="500"/>
                                        <p:tgtEl>
                                          <p:spTgt spid="26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64">
                                            <p:txEl>
                                              <p:pRg st="1" end="1"/>
                                            </p:txEl>
                                          </p:spTgt>
                                        </p:tgtEl>
                                        <p:attrNameLst>
                                          <p:attrName>style.visibility</p:attrName>
                                        </p:attrNameLst>
                                      </p:cBhvr>
                                      <p:to>
                                        <p:strVal val="visible"/>
                                      </p:to>
                                    </p:set>
                                    <p:anim calcmode="lin" valueType="num">
                                      <p:cBhvr additive="base">
                                        <p:cTn id="12" dur="500"/>
                                        <p:tgtEl>
                                          <p:spTgt spid="26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64">
                                            <p:txEl>
                                              <p:pRg st="2" end="2"/>
                                            </p:txEl>
                                          </p:spTgt>
                                        </p:tgtEl>
                                        <p:attrNameLst>
                                          <p:attrName>style.visibility</p:attrName>
                                        </p:attrNameLst>
                                      </p:cBhvr>
                                      <p:to>
                                        <p:strVal val="visible"/>
                                      </p:to>
                                    </p:set>
                                    <p:anim calcmode="lin" valueType="num">
                                      <p:cBhvr additive="base">
                                        <p:cTn id="17" dur="500"/>
                                        <p:tgtEl>
                                          <p:spTgt spid="264">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Requirements Engineering</a:t>
            </a:r>
            <a:endParaRPr/>
          </a:p>
        </p:txBody>
      </p:sp>
      <p:sp>
        <p:nvSpPr>
          <p:cNvPr id="96" name="Google Shape;96;p2"/>
          <p:cNvSpPr txBox="1">
            <a:spLocks noGrp="1"/>
          </p:cNvSpPr>
          <p:nvPr>
            <p:ph type="body" idx="1"/>
          </p:nvPr>
        </p:nvSpPr>
        <p:spPr>
          <a:xfrm>
            <a:off x="898658" y="1300162"/>
            <a:ext cx="5852162" cy="5152912"/>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b="1"/>
          </a:p>
          <a:p>
            <a:pPr marL="285750" lvl="0" indent="-107950" algn="l" rtl="0">
              <a:lnSpc>
                <a:spcPct val="90000"/>
              </a:lnSpc>
              <a:spcBef>
                <a:spcPts val="1000"/>
              </a:spcBef>
              <a:spcAft>
                <a:spcPts val="0"/>
              </a:spcAft>
              <a:buClr>
                <a:schemeClr val="dk1"/>
              </a:buClr>
              <a:buSzPts val="2800"/>
              <a:buFont typeface="Arial"/>
              <a:buNone/>
            </a:pPr>
            <a:endParaRPr/>
          </a:p>
          <a:p>
            <a:pPr marL="228600" lvl="0" indent="-50800" algn="l" rtl="0">
              <a:lnSpc>
                <a:spcPct val="90000"/>
              </a:lnSpc>
              <a:spcBef>
                <a:spcPts val="1000"/>
              </a:spcBef>
              <a:spcAft>
                <a:spcPts val="0"/>
              </a:spcAft>
              <a:buClr>
                <a:schemeClr val="dk1"/>
              </a:buClr>
              <a:buSzPts val="2800"/>
              <a:buNone/>
            </a:pPr>
            <a:endParaRPr/>
          </a:p>
        </p:txBody>
      </p:sp>
      <p:sp>
        <p:nvSpPr>
          <p:cNvPr id="97" name="Google Shape;97;p2"/>
          <p:cNvSpPr/>
          <p:nvPr/>
        </p:nvSpPr>
        <p:spPr>
          <a:xfrm>
            <a:off x="0" y="5557839"/>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8" name="Google Shape;98;p2"/>
          <p:cNvSpPr/>
          <p:nvPr/>
        </p:nvSpPr>
        <p:spPr>
          <a:xfrm rot="10800000">
            <a:off x="10448925" y="0"/>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9" name="Google Shape;99;p2"/>
          <p:cNvPicPr preferRelativeResize="0"/>
          <p:nvPr/>
        </p:nvPicPr>
        <p:blipFill rotWithShape="1">
          <a:blip r:embed="rId4">
            <a:alphaModFix/>
          </a:blip>
          <a:srcRect/>
          <a:stretch/>
        </p:blipFill>
        <p:spPr>
          <a:xfrm>
            <a:off x="4108173" y="1962834"/>
            <a:ext cx="3534295" cy="4650388"/>
          </a:xfrm>
          <a:prstGeom prst="rect">
            <a:avLst/>
          </a:prstGeom>
          <a:noFill/>
          <a:ln>
            <a:noFill/>
          </a:ln>
        </p:spPr>
      </p:pic>
      <p:sp>
        <p:nvSpPr>
          <p:cNvPr id="100" name="Google Shape;100;p2"/>
          <p:cNvSpPr/>
          <p:nvPr/>
        </p:nvSpPr>
        <p:spPr>
          <a:xfrm>
            <a:off x="7487478" y="1525103"/>
            <a:ext cx="2239618" cy="1128592"/>
          </a:xfrm>
          <a:prstGeom prst="wedgeEllipseCallout">
            <a:avLst>
              <a:gd name="adj1" fmla="val -56755"/>
              <a:gd name="adj2" fmla="val 68549"/>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Make me a software</a:t>
            </a:r>
            <a:endParaRPr sz="1800" b="0" i="0" u="none" strike="noStrike" cap="none">
              <a:solidFill>
                <a:schemeClr val="lt1"/>
              </a:solidFill>
              <a:latin typeface="Calibri"/>
              <a:ea typeface="Calibri"/>
              <a:cs typeface="Calibri"/>
              <a:sym typeface="Calibri"/>
            </a:endParaRPr>
          </a:p>
        </p:txBody>
      </p:sp>
      <p:sp>
        <p:nvSpPr>
          <p:cNvPr id="101" name="Google Shape;101;p2"/>
          <p:cNvSpPr/>
          <p:nvPr/>
        </p:nvSpPr>
        <p:spPr>
          <a:xfrm>
            <a:off x="2531165" y="1898042"/>
            <a:ext cx="1828799" cy="912951"/>
          </a:xfrm>
          <a:prstGeom prst="cloudCallout">
            <a:avLst>
              <a:gd name="adj1" fmla="val 61588"/>
              <a:gd name="adj2" fmla="val 52435"/>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What software?</a:t>
            </a:r>
            <a:endParaRPr sz="1800" b="0" i="0" u="none" strike="noStrike" cap="none">
              <a:solidFill>
                <a:schemeClr val="lt1"/>
              </a:solidFill>
              <a:latin typeface="Calibri"/>
              <a:ea typeface="Calibri"/>
              <a:cs typeface="Calibri"/>
              <a:sym typeface="Calibri"/>
            </a:endParaRPr>
          </a:p>
        </p:txBody>
      </p:sp>
    </p:spTree>
  </p:cSld>
  <p:clrMapOvr>
    <a:masterClrMapping/>
  </p:clrMapOvr>
  <p:transition spd="med">
    <p:push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0"/>
          <p:cNvSpPr txBox="1">
            <a:spLocks noGrp="1"/>
          </p:cNvSpPr>
          <p:nvPr>
            <p:ph type="title"/>
          </p:nvPr>
        </p:nvSpPr>
        <p:spPr>
          <a:xfrm>
            <a:off x="838200" y="365125"/>
            <a:ext cx="10515600" cy="9350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 </a:t>
            </a:r>
            <a:r>
              <a:rPr lang="en-US" b="1"/>
              <a:t>Requirements engineering:Process</a:t>
            </a:r>
            <a:endParaRPr b="1"/>
          </a:p>
        </p:txBody>
      </p:sp>
      <p:sp>
        <p:nvSpPr>
          <p:cNvPr id="273" name="Google Shape;273;p20"/>
          <p:cNvSpPr txBox="1">
            <a:spLocks noGrp="1"/>
          </p:cNvSpPr>
          <p:nvPr>
            <p:ph type="body" idx="1"/>
          </p:nvPr>
        </p:nvSpPr>
        <p:spPr>
          <a:xfrm>
            <a:off x="898658" y="1300162"/>
            <a:ext cx="5852162" cy="5152912"/>
          </a:xfrm>
          <a:prstGeom prst="rect">
            <a:avLst/>
          </a:prstGeom>
          <a:noFill/>
          <a:ln>
            <a:noFill/>
          </a:ln>
        </p:spPr>
        <p:txBody>
          <a:bodyPr spcFirstLastPara="1" wrap="square" lIns="91425" tIns="45700" rIns="91425" bIns="45700" anchor="t" anchorCtr="0">
            <a:normAutofit/>
          </a:bodyPr>
          <a:lstStyle/>
          <a:p>
            <a:pPr marL="228600" lvl="0" indent="-228600" algn="l" rtl="0">
              <a:lnSpc>
                <a:spcPct val="80000"/>
              </a:lnSpc>
              <a:spcBef>
                <a:spcPts val="0"/>
              </a:spcBef>
              <a:spcAft>
                <a:spcPts val="0"/>
              </a:spcAft>
              <a:buClr>
                <a:schemeClr val="dk1"/>
              </a:buClr>
              <a:buSzPts val="2590"/>
              <a:buChar char="•"/>
            </a:pPr>
            <a:r>
              <a:rPr lang="en-US" sz="2590" b="1"/>
              <a:t>Requirements discovery</a:t>
            </a:r>
            <a:endParaRPr/>
          </a:p>
          <a:p>
            <a:pPr marL="685800" lvl="1" indent="-228600" algn="l" rtl="0">
              <a:lnSpc>
                <a:spcPct val="80000"/>
              </a:lnSpc>
              <a:spcBef>
                <a:spcPts val="500"/>
              </a:spcBef>
              <a:spcAft>
                <a:spcPts val="0"/>
              </a:spcAft>
              <a:buClr>
                <a:schemeClr val="dk1"/>
              </a:buClr>
              <a:buSzPts val="2220"/>
              <a:buChar char="•"/>
            </a:pPr>
            <a:r>
              <a:rPr lang="en-US" sz="2220"/>
              <a:t>Interacting with stakeholders to discover their requirements. Domain requirements are also discovered at this stage.</a:t>
            </a:r>
            <a:endParaRPr/>
          </a:p>
          <a:p>
            <a:pPr marL="228600" lvl="0" indent="-228600" algn="l" rtl="0">
              <a:lnSpc>
                <a:spcPct val="80000"/>
              </a:lnSpc>
              <a:spcBef>
                <a:spcPts val="1000"/>
              </a:spcBef>
              <a:spcAft>
                <a:spcPts val="0"/>
              </a:spcAft>
              <a:buClr>
                <a:schemeClr val="dk1"/>
              </a:buClr>
              <a:buSzPts val="2590"/>
              <a:buChar char="•"/>
            </a:pPr>
            <a:r>
              <a:rPr lang="en-US" sz="2590" b="1"/>
              <a:t>Requirements classification and organisation</a:t>
            </a:r>
            <a:endParaRPr sz="2590" b="1"/>
          </a:p>
          <a:p>
            <a:pPr marL="685800" lvl="1" indent="-228600" algn="l" rtl="0">
              <a:lnSpc>
                <a:spcPct val="80000"/>
              </a:lnSpc>
              <a:spcBef>
                <a:spcPts val="500"/>
              </a:spcBef>
              <a:spcAft>
                <a:spcPts val="0"/>
              </a:spcAft>
              <a:buClr>
                <a:schemeClr val="dk1"/>
              </a:buClr>
              <a:buSzPts val="2220"/>
              <a:buChar char="•"/>
            </a:pPr>
            <a:r>
              <a:rPr lang="en-US" sz="2220"/>
              <a:t>Groups related requirements and organises them into coherent clusters.</a:t>
            </a:r>
            <a:endParaRPr/>
          </a:p>
          <a:p>
            <a:pPr marL="228600" lvl="0" indent="-228600" algn="l" rtl="0">
              <a:lnSpc>
                <a:spcPct val="80000"/>
              </a:lnSpc>
              <a:spcBef>
                <a:spcPts val="1000"/>
              </a:spcBef>
              <a:spcAft>
                <a:spcPts val="0"/>
              </a:spcAft>
              <a:buClr>
                <a:schemeClr val="dk1"/>
              </a:buClr>
              <a:buSzPts val="2590"/>
              <a:buChar char="•"/>
            </a:pPr>
            <a:r>
              <a:rPr lang="en-US" sz="2590" b="1"/>
              <a:t> Prioritisation and negotiation</a:t>
            </a:r>
            <a:endParaRPr/>
          </a:p>
          <a:p>
            <a:pPr marL="685800" lvl="1" indent="-228600" algn="l" rtl="0">
              <a:lnSpc>
                <a:spcPct val="80000"/>
              </a:lnSpc>
              <a:spcBef>
                <a:spcPts val="500"/>
              </a:spcBef>
              <a:spcAft>
                <a:spcPts val="0"/>
              </a:spcAft>
              <a:buClr>
                <a:schemeClr val="dk1"/>
              </a:buClr>
              <a:buSzPts val="2220"/>
              <a:buChar char="•"/>
            </a:pPr>
            <a:r>
              <a:rPr lang="en-US" sz="2220"/>
              <a:t>Prioritising requirements and resolving requirements</a:t>
            </a:r>
            <a:r>
              <a:rPr lang="en-US" sz="2220" b="1"/>
              <a:t>.</a:t>
            </a:r>
            <a:endParaRPr/>
          </a:p>
          <a:p>
            <a:pPr marL="228600" lvl="0" indent="-228600" algn="l" rtl="0">
              <a:lnSpc>
                <a:spcPct val="80000"/>
              </a:lnSpc>
              <a:spcBef>
                <a:spcPts val="1000"/>
              </a:spcBef>
              <a:spcAft>
                <a:spcPts val="0"/>
              </a:spcAft>
              <a:buClr>
                <a:schemeClr val="dk1"/>
              </a:buClr>
              <a:buSzPts val="2590"/>
              <a:buChar char="•"/>
            </a:pPr>
            <a:r>
              <a:rPr lang="en-US" sz="2590" b="1"/>
              <a:t>Requirements documentation</a:t>
            </a:r>
            <a:endParaRPr/>
          </a:p>
          <a:p>
            <a:pPr marL="685800" lvl="1" indent="-228600" algn="l" rtl="0">
              <a:lnSpc>
                <a:spcPct val="80000"/>
              </a:lnSpc>
              <a:spcBef>
                <a:spcPts val="500"/>
              </a:spcBef>
              <a:spcAft>
                <a:spcPts val="0"/>
              </a:spcAft>
              <a:buClr>
                <a:schemeClr val="dk1"/>
              </a:buClr>
              <a:buSzPts val="2220"/>
              <a:buChar char="•"/>
            </a:pPr>
            <a:r>
              <a:rPr lang="en-US" sz="2220"/>
              <a:t>Requirements are documented and input into the next round of the spiral..</a:t>
            </a:r>
            <a:endParaRPr sz="2220"/>
          </a:p>
        </p:txBody>
      </p:sp>
      <p:sp>
        <p:nvSpPr>
          <p:cNvPr id="274" name="Google Shape;274;p20"/>
          <p:cNvSpPr/>
          <p:nvPr/>
        </p:nvSpPr>
        <p:spPr>
          <a:xfrm>
            <a:off x="0" y="5557839"/>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5" name="Google Shape;275;p20"/>
          <p:cNvSpPr/>
          <p:nvPr/>
        </p:nvSpPr>
        <p:spPr>
          <a:xfrm rot="10800000">
            <a:off x="10448925" y="0"/>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76" name="Google Shape;276;p20"/>
          <p:cNvPicPr preferRelativeResize="0"/>
          <p:nvPr/>
        </p:nvPicPr>
        <p:blipFill rotWithShape="1">
          <a:blip r:embed="rId4">
            <a:alphaModFix/>
          </a:blip>
          <a:srcRect/>
          <a:stretch/>
        </p:blipFill>
        <p:spPr>
          <a:xfrm>
            <a:off x="6819900" y="1300162"/>
            <a:ext cx="4953000" cy="4876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3">
                                            <p:txEl>
                                              <p:pRg st="0" end="0"/>
                                            </p:txEl>
                                          </p:spTgt>
                                        </p:tgtEl>
                                        <p:attrNameLst>
                                          <p:attrName>style.visibility</p:attrName>
                                        </p:attrNameLst>
                                      </p:cBhvr>
                                      <p:to>
                                        <p:strVal val="visible"/>
                                      </p:to>
                                    </p:set>
                                    <p:anim calcmode="lin" valueType="num">
                                      <p:cBhvr additive="base">
                                        <p:cTn id="7" dur="500"/>
                                        <p:tgtEl>
                                          <p:spTgt spid="27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73">
                                            <p:txEl>
                                              <p:pRg st="1" end="1"/>
                                            </p:txEl>
                                          </p:spTgt>
                                        </p:tgtEl>
                                        <p:attrNameLst>
                                          <p:attrName>style.visibility</p:attrName>
                                        </p:attrNameLst>
                                      </p:cBhvr>
                                      <p:to>
                                        <p:strVal val="visible"/>
                                      </p:to>
                                    </p:set>
                                    <p:anim calcmode="lin" valueType="num">
                                      <p:cBhvr additive="base">
                                        <p:cTn id="12" dur="500"/>
                                        <p:tgtEl>
                                          <p:spTgt spid="27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73">
                                            <p:txEl>
                                              <p:pRg st="2" end="2"/>
                                            </p:txEl>
                                          </p:spTgt>
                                        </p:tgtEl>
                                        <p:attrNameLst>
                                          <p:attrName>style.visibility</p:attrName>
                                        </p:attrNameLst>
                                      </p:cBhvr>
                                      <p:to>
                                        <p:strVal val="visible"/>
                                      </p:to>
                                    </p:set>
                                    <p:anim calcmode="lin" valueType="num">
                                      <p:cBhvr additive="base">
                                        <p:cTn id="17" dur="500"/>
                                        <p:tgtEl>
                                          <p:spTgt spid="273">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73">
                                            <p:txEl>
                                              <p:pRg st="3" end="3"/>
                                            </p:txEl>
                                          </p:spTgt>
                                        </p:tgtEl>
                                        <p:attrNameLst>
                                          <p:attrName>style.visibility</p:attrName>
                                        </p:attrNameLst>
                                      </p:cBhvr>
                                      <p:to>
                                        <p:strVal val="visible"/>
                                      </p:to>
                                    </p:set>
                                    <p:anim calcmode="lin" valueType="num">
                                      <p:cBhvr additive="base">
                                        <p:cTn id="22" dur="500"/>
                                        <p:tgtEl>
                                          <p:spTgt spid="273">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73">
                                            <p:txEl>
                                              <p:pRg st="4" end="4"/>
                                            </p:txEl>
                                          </p:spTgt>
                                        </p:tgtEl>
                                        <p:attrNameLst>
                                          <p:attrName>style.visibility</p:attrName>
                                        </p:attrNameLst>
                                      </p:cBhvr>
                                      <p:to>
                                        <p:strVal val="visible"/>
                                      </p:to>
                                    </p:set>
                                    <p:anim calcmode="lin" valueType="num">
                                      <p:cBhvr additive="base">
                                        <p:cTn id="27" dur="500"/>
                                        <p:tgtEl>
                                          <p:spTgt spid="273">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273">
                                            <p:txEl>
                                              <p:pRg st="5" end="5"/>
                                            </p:txEl>
                                          </p:spTgt>
                                        </p:tgtEl>
                                        <p:attrNameLst>
                                          <p:attrName>style.visibility</p:attrName>
                                        </p:attrNameLst>
                                      </p:cBhvr>
                                      <p:to>
                                        <p:strVal val="visible"/>
                                      </p:to>
                                    </p:set>
                                    <p:anim calcmode="lin" valueType="num">
                                      <p:cBhvr additive="base">
                                        <p:cTn id="32" dur="500"/>
                                        <p:tgtEl>
                                          <p:spTgt spid="273">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73">
                                            <p:txEl>
                                              <p:pRg st="6" end="6"/>
                                            </p:txEl>
                                          </p:spTgt>
                                        </p:tgtEl>
                                        <p:attrNameLst>
                                          <p:attrName>style.visibility</p:attrName>
                                        </p:attrNameLst>
                                      </p:cBhvr>
                                      <p:to>
                                        <p:strVal val="visible"/>
                                      </p:to>
                                    </p:set>
                                    <p:anim calcmode="lin" valueType="num">
                                      <p:cBhvr additive="base">
                                        <p:cTn id="37" dur="500"/>
                                        <p:tgtEl>
                                          <p:spTgt spid="273">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273">
                                            <p:txEl>
                                              <p:pRg st="7" end="7"/>
                                            </p:txEl>
                                          </p:spTgt>
                                        </p:tgtEl>
                                        <p:attrNameLst>
                                          <p:attrName>style.visibility</p:attrName>
                                        </p:attrNameLst>
                                      </p:cBhvr>
                                      <p:to>
                                        <p:strVal val="visible"/>
                                      </p:to>
                                    </p:set>
                                    <p:anim calcmode="lin" valueType="num">
                                      <p:cBhvr additive="base">
                                        <p:cTn id="42" dur="500"/>
                                        <p:tgtEl>
                                          <p:spTgt spid="273">
                                            <p:txEl>
                                              <p:pRg st="7" end="7"/>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1"/>
          <p:cNvSpPr txBox="1">
            <a:spLocks noGrp="1"/>
          </p:cNvSpPr>
          <p:nvPr>
            <p:ph type="title"/>
          </p:nvPr>
        </p:nvSpPr>
        <p:spPr>
          <a:xfrm>
            <a:off x="838200" y="365125"/>
            <a:ext cx="10515600" cy="9350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 Requirements Discovery</a:t>
            </a:r>
            <a:endParaRPr/>
          </a:p>
        </p:txBody>
      </p:sp>
      <p:sp>
        <p:nvSpPr>
          <p:cNvPr id="282" name="Google Shape;282;p21"/>
          <p:cNvSpPr txBox="1">
            <a:spLocks noGrp="1"/>
          </p:cNvSpPr>
          <p:nvPr>
            <p:ph type="body" idx="1"/>
          </p:nvPr>
        </p:nvSpPr>
        <p:spPr>
          <a:xfrm>
            <a:off x="898658" y="1300162"/>
            <a:ext cx="10707188" cy="515291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dirty="0"/>
              <a:t>There are several ways to do requirements discovery</a:t>
            </a:r>
            <a:endParaRPr dirty="0"/>
          </a:p>
          <a:p>
            <a:pPr marL="228600" lvl="0" indent="-228600" algn="l" rtl="0">
              <a:lnSpc>
                <a:spcPct val="90000"/>
              </a:lnSpc>
              <a:spcBef>
                <a:spcPts val="1000"/>
              </a:spcBef>
              <a:spcAft>
                <a:spcPts val="0"/>
              </a:spcAft>
              <a:buClr>
                <a:schemeClr val="dk1"/>
              </a:buClr>
              <a:buSzPts val="2800"/>
              <a:buChar char="•"/>
            </a:pPr>
            <a:r>
              <a:rPr lang="en-US" b="1" dirty="0"/>
              <a:t>Viewpoints</a:t>
            </a:r>
            <a:endParaRPr b="1" dirty="0"/>
          </a:p>
          <a:p>
            <a:pPr marL="685800" lvl="1" indent="-228600" algn="l" rtl="0">
              <a:lnSpc>
                <a:spcPct val="90000"/>
              </a:lnSpc>
              <a:spcBef>
                <a:spcPts val="500"/>
              </a:spcBef>
              <a:spcAft>
                <a:spcPts val="0"/>
              </a:spcAft>
              <a:buClr>
                <a:schemeClr val="dk1"/>
              </a:buClr>
              <a:buSzPts val="2400"/>
              <a:buChar char="•"/>
            </a:pPr>
            <a:r>
              <a:rPr lang="en-US" dirty="0"/>
              <a:t>One of them is viewpoint where you place yourself as different stake holders and find requirements </a:t>
            </a:r>
            <a:endParaRPr dirty="0"/>
          </a:p>
          <a:p>
            <a:pPr marL="685800" lvl="1" indent="-228600" algn="l" rtl="0">
              <a:lnSpc>
                <a:spcPct val="90000"/>
              </a:lnSpc>
              <a:spcBef>
                <a:spcPts val="500"/>
              </a:spcBef>
              <a:spcAft>
                <a:spcPts val="0"/>
              </a:spcAft>
              <a:buClr>
                <a:schemeClr val="dk1"/>
              </a:buClr>
              <a:buSzPts val="2400"/>
              <a:buChar char="•"/>
            </a:pPr>
            <a:r>
              <a:rPr lang="en-US" dirty="0"/>
              <a:t>So Viewpoints are a way of structuring the requirements to represent the perspectives of different stakeholders.</a:t>
            </a:r>
            <a:endParaRPr dirty="0"/>
          </a:p>
          <a:p>
            <a:pPr marL="228600" lvl="0" indent="-228600" algn="l" rtl="0">
              <a:lnSpc>
                <a:spcPct val="90000"/>
              </a:lnSpc>
              <a:spcBef>
                <a:spcPts val="1000"/>
              </a:spcBef>
              <a:spcAft>
                <a:spcPts val="0"/>
              </a:spcAft>
              <a:buClr>
                <a:schemeClr val="dk1"/>
              </a:buClr>
              <a:buSzPts val="2800"/>
              <a:buChar char="•"/>
            </a:pPr>
            <a:r>
              <a:rPr lang="en-US" b="1" dirty="0"/>
              <a:t>Interview</a:t>
            </a:r>
            <a:endParaRPr dirty="0"/>
          </a:p>
          <a:p>
            <a:pPr marL="685800" lvl="1" indent="-228600" algn="l" rtl="0">
              <a:lnSpc>
                <a:spcPct val="90000"/>
              </a:lnSpc>
              <a:spcBef>
                <a:spcPts val="500"/>
              </a:spcBef>
              <a:spcAft>
                <a:spcPts val="0"/>
              </a:spcAft>
              <a:buClr>
                <a:schemeClr val="dk1"/>
              </a:buClr>
              <a:buSzPts val="2400"/>
              <a:buChar char="•"/>
            </a:pPr>
            <a:r>
              <a:rPr lang="en-US" dirty="0"/>
              <a:t>In formal or informal interviewing, the RE team puts questions to stakeholders about the system that they use and the system to be developed. There are two types of interview </a:t>
            </a:r>
            <a:endParaRPr dirty="0"/>
          </a:p>
          <a:p>
            <a:pPr marL="685800" lvl="1" indent="-228600" algn="l" rtl="0">
              <a:lnSpc>
                <a:spcPct val="90000"/>
              </a:lnSpc>
              <a:spcBef>
                <a:spcPts val="500"/>
              </a:spcBef>
              <a:spcAft>
                <a:spcPts val="0"/>
              </a:spcAft>
              <a:buClr>
                <a:schemeClr val="dk1"/>
              </a:buClr>
              <a:buSzPts val="2400"/>
              <a:buChar char="•"/>
            </a:pPr>
            <a:r>
              <a:rPr lang="en-US" dirty="0"/>
              <a:t>Closed interviews where a pre-defined set of questions are answered. </a:t>
            </a:r>
            <a:endParaRPr dirty="0"/>
          </a:p>
          <a:p>
            <a:pPr marL="685800" lvl="1" indent="-228600" algn="l" rtl="0">
              <a:lnSpc>
                <a:spcPct val="90000"/>
              </a:lnSpc>
              <a:spcBef>
                <a:spcPts val="500"/>
              </a:spcBef>
              <a:spcAft>
                <a:spcPts val="0"/>
              </a:spcAft>
              <a:buClr>
                <a:schemeClr val="dk1"/>
              </a:buClr>
              <a:buSzPts val="2400"/>
              <a:buChar char="•"/>
            </a:pPr>
            <a:r>
              <a:rPr lang="en-US" dirty="0"/>
              <a:t>Open interviews where there is no pre-defined agenda and a range of issues are explored with stakeholders.</a:t>
            </a:r>
            <a:endParaRPr dirty="0"/>
          </a:p>
        </p:txBody>
      </p:sp>
      <p:sp>
        <p:nvSpPr>
          <p:cNvPr id="283" name="Google Shape;283;p21"/>
          <p:cNvSpPr/>
          <p:nvPr/>
        </p:nvSpPr>
        <p:spPr>
          <a:xfrm>
            <a:off x="0" y="5557839"/>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4" name="Google Shape;284;p21"/>
          <p:cNvSpPr/>
          <p:nvPr/>
        </p:nvSpPr>
        <p:spPr>
          <a:xfrm rot="10800000">
            <a:off x="10448925" y="0"/>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2">
                                            <p:txEl>
                                              <p:pRg st="0" end="0"/>
                                            </p:txEl>
                                          </p:spTgt>
                                        </p:tgtEl>
                                        <p:attrNameLst>
                                          <p:attrName>style.visibility</p:attrName>
                                        </p:attrNameLst>
                                      </p:cBhvr>
                                      <p:to>
                                        <p:strVal val="visible"/>
                                      </p:to>
                                    </p:set>
                                    <p:anim calcmode="lin" valueType="num">
                                      <p:cBhvr additive="base">
                                        <p:cTn id="7" dur="500"/>
                                        <p:tgtEl>
                                          <p:spTgt spid="28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2">
                                            <p:txEl>
                                              <p:pRg st="1" end="1"/>
                                            </p:txEl>
                                          </p:spTgt>
                                        </p:tgtEl>
                                        <p:attrNameLst>
                                          <p:attrName>style.visibility</p:attrName>
                                        </p:attrNameLst>
                                      </p:cBhvr>
                                      <p:to>
                                        <p:strVal val="visible"/>
                                      </p:to>
                                    </p:set>
                                    <p:anim calcmode="lin" valueType="num">
                                      <p:cBhvr additive="base">
                                        <p:cTn id="12" dur="500"/>
                                        <p:tgtEl>
                                          <p:spTgt spid="28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82">
                                            <p:txEl>
                                              <p:pRg st="2" end="2"/>
                                            </p:txEl>
                                          </p:spTgt>
                                        </p:tgtEl>
                                        <p:attrNameLst>
                                          <p:attrName>style.visibility</p:attrName>
                                        </p:attrNameLst>
                                      </p:cBhvr>
                                      <p:to>
                                        <p:strVal val="visible"/>
                                      </p:to>
                                    </p:set>
                                    <p:anim calcmode="lin" valueType="num">
                                      <p:cBhvr additive="base">
                                        <p:cTn id="17" dur="500"/>
                                        <p:tgtEl>
                                          <p:spTgt spid="282">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82">
                                            <p:txEl>
                                              <p:pRg st="3" end="3"/>
                                            </p:txEl>
                                          </p:spTgt>
                                        </p:tgtEl>
                                        <p:attrNameLst>
                                          <p:attrName>style.visibility</p:attrName>
                                        </p:attrNameLst>
                                      </p:cBhvr>
                                      <p:to>
                                        <p:strVal val="visible"/>
                                      </p:to>
                                    </p:set>
                                    <p:anim calcmode="lin" valueType="num">
                                      <p:cBhvr additive="base">
                                        <p:cTn id="22" dur="500"/>
                                        <p:tgtEl>
                                          <p:spTgt spid="282">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82">
                                            <p:txEl>
                                              <p:pRg st="4" end="4"/>
                                            </p:txEl>
                                          </p:spTgt>
                                        </p:tgtEl>
                                        <p:attrNameLst>
                                          <p:attrName>style.visibility</p:attrName>
                                        </p:attrNameLst>
                                      </p:cBhvr>
                                      <p:to>
                                        <p:strVal val="visible"/>
                                      </p:to>
                                    </p:set>
                                    <p:anim calcmode="lin" valueType="num">
                                      <p:cBhvr additive="base">
                                        <p:cTn id="27" dur="500"/>
                                        <p:tgtEl>
                                          <p:spTgt spid="282">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282">
                                            <p:txEl>
                                              <p:pRg st="5" end="5"/>
                                            </p:txEl>
                                          </p:spTgt>
                                        </p:tgtEl>
                                        <p:attrNameLst>
                                          <p:attrName>style.visibility</p:attrName>
                                        </p:attrNameLst>
                                      </p:cBhvr>
                                      <p:to>
                                        <p:strVal val="visible"/>
                                      </p:to>
                                    </p:set>
                                    <p:anim calcmode="lin" valueType="num">
                                      <p:cBhvr additive="base">
                                        <p:cTn id="32" dur="500"/>
                                        <p:tgtEl>
                                          <p:spTgt spid="282">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82">
                                            <p:txEl>
                                              <p:pRg st="6" end="6"/>
                                            </p:txEl>
                                          </p:spTgt>
                                        </p:tgtEl>
                                        <p:attrNameLst>
                                          <p:attrName>style.visibility</p:attrName>
                                        </p:attrNameLst>
                                      </p:cBhvr>
                                      <p:to>
                                        <p:strVal val="visible"/>
                                      </p:to>
                                    </p:set>
                                    <p:anim calcmode="lin" valueType="num">
                                      <p:cBhvr additive="base">
                                        <p:cTn id="37" dur="500"/>
                                        <p:tgtEl>
                                          <p:spTgt spid="282">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282">
                                            <p:txEl>
                                              <p:pRg st="7" end="7"/>
                                            </p:txEl>
                                          </p:spTgt>
                                        </p:tgtEl>
                                        <p:attrNameLst>
                                          <p:attrName>style.visibility</p:attrName>
                                        </p:attrNameLst>
                                      </p:cBhvr>
                                      <p:to>
                                        <p:strVal val="visible"/>
                                      </p:to>
                                    </p:set>
                                    <p:anim calcmode="lin" valueType="num">
                                      <p:cBhvr additive="base">
                                        <p:cTn id="42" dur="500"/>
                                        <p:tgtEl>
                                          <p:spTgt spid="282">
                                            <p:txEl>
                                              <p:pRg st="7" end="7"/>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2"/>
          <p:cNvSpPr txBox="1">
            <a:spLocks noGrp="1"/>
          </p:cNvSpPr>
          <p:nvPr>
            <p:ph type="title"/>
          </p:nvPr>
        </p:nvSpPr>
        <p:spPr>
          <a:xfrm>
            <a:off x="838200" y="365125"/>
            <a:ext cx="10515600" cy="9350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 Requirements Discovery</a:t>
            </a:r>
            <a:endParaRPr/>
          </a:p>
        </p:txBody>
      </p:sp>
      <p:sp>
        <p:nvSpPr>
          <p:cNvPr id="290" name="Google Shape;290;p22"/>
          <p:cNvSpPr txBox="1">
            <a:spLocks noGrp="1"/>
          </p:cNvSpPr>
          <p:nvPr>
            <p:ph type="body" idx="1"/>
          </p:nvPr>
        </p:nvSpPr>
        <p:spPr>
          <a:xfrm>
            <a:off x="898658" y="1300162"/>
            <a:ext cx="5852162" cy="515291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a:t>Scenario and Use Case</a:t>
            </a:r>
            <a:endParaRPr/>
          </a:p>
          <a:p>
            <a:pPr marL="685800" lvl="1" indent="-228600" algn="l" rtl="0">
              <a:lnSpc>
                <a:spcPct val="90000"/>
              </a:lnSpc>
              <a:spcBef>
                <a:spcPts val="500"/>
              </a:spcBef>
              <a:spcAft>
                <a:spcPts val="0"/>
              </a:spcAft>
              <a:buClr>
                <a:schemeClr val="dk1"/>
              </a:buClr>
              <a:buSzPts val="2400"/>
              <a:buChar char="•"/>
            </a:pPr>
            <a:r>
              <a:rPr lang="en-US"/>
              <a:t>People usually find it easier to relate to real-life examples than to abstract description.</a:t>
            </a:r>
            <a:endParaRPr/>
          </a:p>
          <a:p>
            <a:pPr marL="685800" lvl="1" indent="-228600" algn="l" rtl="0">
              <a:lnSpc>
                <a:spcPct val="90000"/>
              </a:lnSpc>
              <a:spcBef>
                <a:spcPts val="500"/>
              </a:spcBef>
              <a:spcAft>
                <a:spcPts val="0"/>
              </a:spcAft>
              <a:buClr>
                <a:schemeClr val="dk1"/>
              </a:buClr>
              <a:buSzPts val="2400"/>
              <a:buChar char="•"/>
            </a:pPr>
            <a:r>
              <a:rPr lang="en-US"/>
              <a:t>Scenario base requirement discovery helps us to do it. </a:t>
            </a:r>
            <a:endParaRPr/>
          </a:p>
          <a:p>
            <a:pPr marL="685800" lvl="1" indent="-228600" algn="l" rtl="0">
              <a:lnSpc>
                <a:spcPct val="90000"/>
              </a:lnSpc>
              <a:spcBef>
                <a:spcPts val="500"/>
              </a:spcBef>
              <a:spcAft>
                <a:spcPts val="0"/>
              </a:spcAft>
              <a:buClr>
                <a:schemeClr val="dk1"/>
              </a:buClr>
              <a:buSzPts val="2400"/>
              <a:buChar char="•"/>
            </a:pPr>
            <a:r>
              <a:rPr lang="en-US"/>
              <a:t>We will cover this topic further on our Use Case lectures </a:t>
            </a:r>
            <a:endParaRPr/>
          </a:p>
          <a:p>
            <a:pPr marL="228600" lvl="0" indent="-50800" algn="l" rtl="0">
              <a:lnSpc>
                <a:spcPct val="90000"/>
              </a:lnSpc>
              <a:spcBef>
                <a:spcPts val="1000"/>
              </a:spcBef>
              <a:spcAft>
                <a:spcPts val="0"/>
              </a:spcAft>
              <a:buClr>
                <a:schemeClr val="dk1"/>
              </a:buClr>
              <a:buSzPts val="2800"/>
              <a:buNone/>
            </a:pPr>
            <a:endParaRPr/>
          </a:p>
        </p:txBody>
      </p:sp>
      <p:sp>
        <p:nvSpPr>
          <p:cNvPr id="291" name="Google Shape;291;p22"/>
          <p:cNvSpPr/>
          <p:nvPr/>
        </p:nvSpPr>
        <p:spPr>
          <a:xfrm>
            <a:off x="0" y="5557839"/>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2" name="Google Shape;292;p22"/>
          <p:cNvSpPr/>
          <p:nvPr/>
        </p:nvSpPr>
        <p:spPr>
          <a:xfrm rot="10800000">
            <a:off x="10448925" y="0"/>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93" name="Google Shape;293;p22"/>
          <p:cNvPicPr preferRelativeResize="0"/>
          <p:nvPr/>
        </p:nvPicPr>
        <p:blipFill rotWithShape="1">
          <a:blip r:embed="rId4">
            <a:alphaModFix/>
          </a:blip>
          <a:srcRect/>
          <a:stretch/>
        </p:blipFill>
        <p:spPr>
          <a:xfrm>
            <a:off x="7205969" y="1410008"/>
            <a:ext cx="4147831" cy="414783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0">
                                            <p:txEl>
                                              <p:pRg st="0" end="0"/>
                                            </p:txEl>
                                          </p:spTgt>
                                        </p:tgtEl>
                                        <p:attrNameLst>
                                          <p:attrName>style.visibility</p:attrName>
                                        </p:attrNameLst>
                                      </p:cBhvr>
                                      <p:to>
                                        <p:strVal val="visible"/>
                                      </p:to>
                                    </p:set>
                                    <p:anim calcmode="lin" valueType="num">
                                      <p:cBhvr additive="base">
                                        <p:cTn id="7" dur="500"/>
                                        <p:tgtEl>
                                          <p:spTgt spid="29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90">
                                            <p:txEl>
                                              <p:pRg st="1" end="1"/>
                                            </p:txEl>
                                          </p:spTgt>
                                        </p:tgtEl>
                                        <p:attrNameLst>
                                          <p:attrName>style.visibility</p:attrName>
                                        </p:attrNameLst>
                                      </p:cBhvr>
                                      <p:to>
                                        <p:strVal val="visible"/>
                                      </p:to>
                                    </p:set>
                                    <p:anim calcmode="lin" valueType="num">
                                      <p:cBhvr additive="base">
                                        <p:cTn id="12" dur="500"/>
                                        <p:tgtEl>
                                          <p:spTgt spid="29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90">
                                            <p:txEl>
                                              <p:pRg st="2" end="2"/>
                                            </p:txEl>
                                          </p:spTgt>
                                        </p:tgtEl>
                                        <p:attrNameLst>
                                          <p:attrName>style.visibility</p:attrName>
                                        </p:attrNameLst>
                                      </p:cBhvr>
                                      <p:to>
                                        <p:strVal val="visible"/>
                                      </p:to>
                                    </p:set>
                                    <p:anim calcmode="lin" valueType="num">
                                      <p:cBhvr additive="base">
                                        <p:cTn id="17" dur="500"/>
                                        <p:tgtEl>
                                          <p:spTgt spid="290">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90">
                                            <p:txEl>
                                              <p:pRg st="3" end="3"/>
                                            </p:txEl>
                                          </p:spTgt>
                                        </p:tgtEl>
                                        <p:attrNameLst>
                                          <p:attrName>style.visibility</p:attrName>
                                        </p:attrNameLst>
                                      </p:cBhvr>
                                      <p:to>
                                        <p:strVal val="visible"/>
                                      </p:to>
                                    </p:set>
                                    <p:anim calcmode="lin" valueType="num">
                                      <p:cBhvr additive="base">
                                        <p:cTn id="22" dur="500"/>
                                        <p:tgtEl>
                                          <p:spTgt spid="290">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90">
                                            <p:txEl>
                                              <p:pRg st="4" end="4"/>
                                            </p:txEl>
                                          </p:spTgt>
                                        </p:tgtEl>
                                        <p:attrNameLst>
                                          <p:attrName>style.visibility</p:attrName>
                                        </p:attrNameLst>
                                      </p:cBhvr>
                                      <p:to>
                                        <p:strVal val="visible"/>
                                      </p:to>
                                    </p:set>
                                    <p:anim calcmode="lin" valueType="num">
                                      <p:cBhvr additive="base">
                                        <p:cTn id="27" dur="500"/>
                                        <p:tgtEl>
                                          <p:spTgt spid="290">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3"/>
          <p:cNvSpPr txBox="1">
            <a:spLocks noGrp="1"/>
          </p:cNvSpPr>
          <p:nvPr>
            <p:ph type="title"/>
          </p:nvPr>
        </p:nvSpPr>
        <p:spPr>
          <a:xfrm>
            <a:off x="838200" y="365125"/>
            <a:ext cx="10515600" cy="9350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 Requirement Validation</a:t>
            </a:r>
            <a:endParaRPr/>
          </a:p>
        </p:txBody>
      </p:sp>
      <p:sp>
        <p:nvSpPr>
          <p:cNvPr id="299" name="Google Shape;299;p23"/>
          <p:cNvSpPr txBox="1">
            <a:spLocks noGrp="1"/>
          </p:cNvSpPr>
          <p:nvPr>
            <p:ph type="body" idx="1"/>
          </p:nvPr>
        </p:nvSpPr>
        <p:spPr>
          <a:xfrm>
            <a:off x="898658" y="1300162"/>
            <a:ext cx="9687280" cy="515291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We need to validate our requirements</a:t>
            </a:r>
            <a:endParaRPr/>
          </a:p>
          <a:p>
            <a:pPr marL="228600" lvl="0" indent="-228600" algn="l" rtl="0">
              <a:lnSpc>
                <a:spcPct val="90000"/>
              </a:lnSpc>
              <a:spcBef>
                <a:spcPts val="1000"/>
              </a:spcBef>
              <a:spcAft>
                <a:spcPts val="0"/>
              </a:spcAft>
              <a:buClr>
                <a:schemeClr val="dk1"/>
              </a:buClr>
              <a:buSzPts val="2800"/>
              <a:buChar char="•"/>
            </a:pPr>
            <a:r>
              <a:rPr lang="en-US" b="1"/>
              <a:t>Checks required during the requirements validation process.</a:t>
            </a:r>
            <a:endParaRPr/>
          </a:p>
          <a:p>
            <a:pPr marL="685800" lvl="1" indent="-228600" algn="l" rtl="0">
              <a:lnSpc>
                <a:spcPct val="90000"/>
              </a:lnSpc>
              <a:spcBef>
                <a:spcPts val="500"/>
              </a:spcBef>
              <a:spcAft>
                <a:spcPts val="0"/>
              </a:spcAft>
              <a:buClr>
                <a:schemeClr val="dk1"/>
              </a:buClr>
              <a:buSzPts val="2400"/>
              <a:buChar char="•"/>
            </a:pPr>
            <a:r>
              <a:rPr lang="en-US" b="1"/>
              <a:t>Validity checks: </a:t>
            </a:r>
            <a:r>
              <a:rPr lang="en-US"/>
              <a:t>Does the system provide the functions which best support the customer’s needs? ( Other functions maybe identified by a further analysis )</a:t>
            </a:r>
            <a:endParaRPr/>
          </a:p>
          <a:p>
            <a:pPr marL="685800" lvl="1" indent="-228600" algn="l" rtl="0">
              <a:lnSpc>
                <a:spcPct val="90000"/>
              </a:lnSpc>
              <a:spcBef>
                <a:spcPts val="500"/>
              </a:spcBef>
              <a:spcAft>
                <a:spcPts val="0"/>
              </a:spcAft>
              <a:buClr>
                <a:schemeClr val="dk1"/>
              </a:buClr>
              <a:buSzPts val="2400"/>
              <a:buChar char="•"/>
            </a:pPr>
            <a:r>
              <a:rPr lang="en-US" b="1"/>
              <a:t>Consistency checks: </a:t>
            </a:r>
            <a:r>
              <a:rPr lang="en-US"/>
              <a:t>Are there any requirements conflicts?</a:t>
            </a:r>
            <a:endParaRPr/>
          </a:p>
          <a:p>
            <a:pPr marL="685800" lvl="1" indent="-228600" algn="l" rtl="0">
              <a:lnSpc>
                <a:spcPct val="90000"/>
              </a:lnSpc>
              <a:spcBef>
                <a:spcPts val="500"/>
              </a:spcBef>
              <a:spcAft>
                <a:spcPts val="0"/>
              </a:spcAft>
              <a:buClr>
                <a:schemeClr val="dk1"/>
              </a:buClr>
              <a:buSzPts val="2400"/>
              <a:buChar char="•"/>
            </a:pPr>
            <a:r>
              <a:rPr lang="en-US" b="1"/>
              <a:t>Completeness checks: </a:t>
            </a:r>
            <a:r>
              <a:rPr lang="en-US"/>
              <a:t>Are all the requirements needed to define all functions required by the customer sufficiently specified?</a:t>
            </a:r>
            <a:endParaRPr/>
          </a:p>
          <a:p>
            <a:pPr marL="685800" lvl="1" indent="-228600" algn="l" rtl="0">
              <a:lnSpc>
                <a:spcPct val="90000"/>
              </a:lnSpc>
              <a:spcBef>
                <a:spcPts val="500"/>
              </a:spcBef>
              <a:spcAft>
                <a:spcPts val="0"/>
              </a:spcAft>
              <a:buClr>
                <a:schemeClr val="dk1"/>
              </a:buClr>
              <a:buSzPts val="2400"/>
              <a:buChar char="•"/>
            </a:pPr>
            <a:r>
              <a:rPr lang="en-US" b="1"/>
              <a:t>Realism checks: </a:t>
            </a:r>
            <a:r>
              <a:rPr lang="en-US"/>
              <a:t>Can the requirements be implemented given available budget, technology and schedule?</a:t>
            </a:r>
            <a:endParaRPr/>
          </a:p>
          <a:p>
            <a:pPr marL="685800" lvl="1" indent="-228600" algn="l" rtl="0">
              <a:lnSpc>
                <a:spcPct val="90000"/>
              </a:lnSpc>
              <a:spcBef>
                <a:spcPts val="500"/>
              </a:spcBef>
              <a:spcAft>
                <a:spcPts val="0"/>
              </a:spcAft>
              <a:buClr>
                <a:schemeClr val="dk1"/>
              </a:buClr>
              <a:buSzPts val="2400"/>
              <a:buChar char="•"/>
            </a:pPr>
            <a:r>
              <a:rPr lang="en-US" b="1"/>
              <a:t>Verifiability: </a:t>
            </a:r>
            <a:r>
              <a:rPr lang="en-US"/>
              <a:t>Can the requirements be checked?</a:t>
            </a:r>
            <a:endParaRPr/>
          </a:p>
        </p:txBody>
      </p:sp>
      <p:sp>
        <p:nvSpPr>
          <p:cNvPr id="300" name="Google Shape;300;p23"/>
          <p:cNvSpPr/>
          <p:nvPr/>
        </p:nvSpPr>
        <p:spPr>
          <a:xfrm>
            <a:off x="0" y="5557839"/>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1" name="Google Shape;301;p23"/>
          <p:cNvSpPr/>
          <p:nvPr/>
        </p:nvSpPr>
        <p:spPr>
          <a:xfrm rot="10800000">
            <a:off x="10448925" y="0"/>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9">
                                            <p:txEl>
                                              <p:pRg st="0" end="0"/>
                                            </p:txEl>
                                          </p:spTgt>
                                        </p:tgtEl>
                                        <p:attrNameLst>
                                          <p:attrName>style.visibility</p:attrName>
                                        </p:attrNameLst>
                                      </p:cBhvr>
                                      <p:to>
                                        <p:strVal val="visible"/>
                                      </p:to>
                                    </p:set>
                                    <p:anim calcmode="lin" valueType="num">
                                      <p:cBhvr additive="base">
                                        <p:cTn id="7" dur="500"/>
                                        <p:tgtEl>
                                          <p:spTgt spid="29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99">
                                            <p:txEl>
                                              <p:pRg st="1" end="1"/>
                                            </p:txEl>
                                          </p:spTgt>
                                        </p:tgtEl>
                                        <p:attrNameLst>
                                          <p:attrName>style.visibility</p:attrName>
                                        </p:attrNameLst>
                                      </p:cBhvr>
                                      <p:to>
                                        <p:strVal val="visible"/>
                                      </p:to>
                                    </p:set>
                                    <p:anim calcmode="lin" valueType="num">
                                      <p:cBhvr additive="base">
                                        <p:cTn id="12" dur="500"/>
                                        <p:tgtEl>
                                          <p:spTgt spid="29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99">
                                            <p:txEl>
                                              <p:pRg st="2" end="2"/>
                                            </p:txEl>
                                          </p:spTgt>
                                        </p:tgtEl>
                                        <p:attrNameLst>
                                          <p:attrName>style.visibility</p:attrName>
                                        </p:attrNameLst>
                                      </p:cBhvr>
                                      <p:to>
                                        <p:strVal val="visible"/>
                                      </p:to>
                                    </p:set>
                                    <p:anim calcmode="lin" valueType="num">
                                      <p:cBhvr additive="base">
                                        <p:cTn id="17" dur="500"/>
                                        <p:tgtEl>
                                          <p:spTgt spid="299">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99">
                                            <p:txEl>
                                              <p:pRg st="3" end="3"/>
                                            </p:txEl>
                                          </p:spTgt>
                                        </p:tgtEl>
                                        <p:attrNameLst>
                                          <p:attrName>style.visibility</p:attrName>
                                        </p:attrNameLst>
                                      </p:cBhvr>
                                      <p:to>
                                        <p:strVal val="visible"/>
                                      </p:to>
                                    </p:set>
                                    <p:anim calcmode="lin" valueType="num">
                                      <p:cBhvr additive="base">
                                        <p:cTn id="22" dur="500"/>
                                        <p:tgtEl>
                                          <p:spTgt spid="299">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99">
                                            <p:txEl>
                                              <p:pRg st="4" end="4"/>
                                            </p:txEl>
                                          </p:spTgt>
                                        </p:tgtEl>
                                        <p:attrNameLst>
                                          <p:attrName>style.visibility</p:attrName>
                                        </p:attrNameLst>
                                      </p:cBhvr>
                                      <p:to>
                                        <p:strVal val="visible"/>
                                      </p:to>
                                    </p:set>
                                    <p:anim calcmode="lin" valueType="num">
                                      <p:cBhvr additive="base">
                                        <p:cTn id="27" dur="500"/>
                                        <p:tgtEl>
                                          <p:spTgt spid="299">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299">
                                            <p:txEl>
                                              <p:pRg st="5" end="5"/>
                                            </p:txEl>
                                          </p:spTgt>
                                        </p:tgtEl>
                                        <p:attrNameLst>
                                          <p:attrName>style.visibility</p:attrName>
                                        </p:attrNameLst>
                                      </p:cBhvr>
                                      <p:to>
                                        <p:strVal val="visible"/>
                                      </p:to>
                                    </p:set>
                                    <p:anim calcmode="lin" valueType="num">
                                      <p:cBhvr additive="base">
                                        <p:cTn id="32" dur="500"/>
                                        <p:tgtEl>
                                          <p:spTgt spid="299">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99">
                                            <p:txEl>
                                              <p:pRg st="6" end="6"/>
                                            </p:txEl>
                                          </p:spTgt>
                                        </p:tgtEl>
                                        <p:attrNameLst>
                                          <p:attrName>style.visibility</p:attrName>
                                        </p:attrNameLst>
                                      </p:cBhvr>
                                      <p:to>
                                        <p:strVal val="visible"/>
                                      </p:to>
                                    </p:set>
                                    <p:anim calcmode="lin" valueType="num">
                                      <p:cBhvr additive="base">
                                        <p:cTn id="37" dur="500"/>
                                        <p:tgtEl>
                                          <p:spTgt spid="299">
                                            <p:txEl>
                                              <p:pRg st="6" end="6"/>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4"/>
          <p:cNvSpPr txBox="1">
            <a:spLocks noGrp="1"/>
          </p:cNvSpPr>
          <p:nvPr>
            <p:ph type="title"/>
          </p:nvPr>
        </p:nvSpPr>
        <p:spPr>
          <a:xfrm>
            <a:off x="838200" y="365125"/>
            <a:ext cx="10515600" cy="9350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 Requirements validation techniques</a:t>
            </a:r>
            <a:endParaRPr/>
          </a:p>
        </p:txBody>
      </p:sp>
      <p:sp>
        <p:nvSpPr>
          <p:cNvPr id="307" name="Google Shape;307;p24"/>
          <p:cNvSpPr txBox="1">
            <a:spLocks noGrp="1"/>
          </p:cNvSpPr>
          <p:nvPr>
            <p:ph type="body" idx="1"/>
          </p:nvPr>
        </p:nvSpPr>
        <p:spPr>
          <a:xfrm>
            <a:off x="898658" y="1300162"/>
            <a:ext cx="5852162" cy="515291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a:t>Requirements reviews</a:t>
            </a:r>
            <a:endParaRPr/>
          </a:p>
          <a:p>
            <a:pPr marL="228600" lvl="0" indent="-228600" algn="l" rtl="0">
              <a:lnSpc>
                <a:spcPct val="90000"/>
              </a:lnSpc>
              <a:spcBef>
                <a:spcPts val="1000"/>
              </a:spcBef>
              <a:spcAft>
                <a:spcPts val="0"/>
              </a:spcAft>
              <a:buClr>
                <a:schemeClr val="dk1"/>
              </a:buClr>
              <a:buSzPts val="2800"/>
              <a:buChar char="•"/>
            </a:pPr>
            <a:r>
              <a:rPr lang="en-US" b="1"/>
              <a:t>Prototyping</a:t>
            </a:r>
            <a:endParaRPr/>
          </a:p>
          <a:p>
            <a:pPr marL="228600" lvl="0" indent="-228600" algn="l" rtl="0">
              <a:lnSpc>
                <a:spcPct val="90000"/>
              </a:lnSpc>
              <a:spcBef>
                <a:spcPts val="1000"/>
              </a:spcBef>
              <a:spcAft>
                <a:spcPts val="0"/>
              </a:spcAft>
              <a:buClr>
                <a:schemeClr val="dk1"/>
              </a:buClr>
              <a:buSzPts val="2800"/>
              <a:buChar char="•"/>
            </a:pPr>
            <a:r>
              <a:rPr lang="en-US" b="1"/>
              <a:t>Test-case generation</a:t>
            </a:r>
            <a:endParaRPr b="1"/>
          </a:p>
        </p:txBody>
      </p:sp>
      <p:sp>
        <p:nvSpPr>
          <p:cNvPr id="308" name="Google Shape;308;p24"/>
          <p:cNvSpPr/>
          <p:nvPr/>
        </p:nvSpPr>
        <p:spPr>
          <a:xfrm>
            <a:off x="0" y="5557839"/>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 name="Google Shape;309;p24"/>
          <p:cNvSpPr/>
          <p:nvPr/>
        </p:nvSpPr>
        <p:spPr>
          <a:xfrm rot="10800000">
            <a:off x="10448925" y="0"/>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10" name="Google Shape;310;p24"/>
          <p:cNvPicPr preferRelativeResize="0"/>
          <p:nvPr/>
        </p:nvPicPr>
        <p:blipFill rotWithShape="1">
          <a:blip r:embed="rId4">
            <a:alphaModFix/>
          </a:blip>
          <a:srcRect/>
          <a:stretch/>
        </p:blipFill>
        <p:spPr>
          <a:xfrm>
            <a:off x="7205969" y="1410008"/>
            <a:ext cx="4147831" cy="414783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anim calcmode="lin" valueType="num">
                                      <p:cBhvr additive="base">
                                        <p:cTn id="7" dur="500"/>
                                        <p:tgtEl>
                                          <p:spTgt spid="30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07">
                                            <p:txEl>
                                              <p:pRg st="1" end="1"/>
                                            </p:txEl>
                                          </p:spTgt>
                                        </p:tgtEl>
                                        <p:attrNameLst>
                                          <p:attrName>style.visibility</p:attrName>
                                        </p:attrNameLst>
                                      </p:cBhvr>
                                      <p:to>
                                        <p:strVal val="visible"/>
                                      </p:to>
                                    </p:set>
                                    <p:anim calcmode="lin" valueType="num">
                                      <p:cBhvr additive="base">
                                        <p:cTn id="12" dur="500"/>
                                        <p:tgtEl>
                                          <p:spTgt spid="30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7">
                                            <p:txEl>
                                              <p:pRg st="2" end="2"/>
                                            </p:txEl>
                                          </p:spTgt>
                                        </p:tgtEl>
                                        <p:attrNameLst>
                                          <p:attrName>style.visibility</p:attrName>
                                        </p:attrNameLst>
                                      </p:cBhvr>
                                      <p:to>
                                        <p:strVal val="visible"/>
                                      </p:to>
                                    </p:set>
                                    <p:anim calcmode="lin" valueType="num">
                                      <p:cBhvr additive="base">
                                        <p:cTn id="17" dur="500"/>
                                        <p:tgtEl>
                                          <p:spTgt spid="30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5"/>
          <p:cNvSpPr txBox="1">
            <a:spLocks noGrp="1"/>
          </p:cNvSpPr>
          <p:nvPr>
            <p:ph type="title"/>
          </p:nvPr>
        </p:nvSpPr>
        <p:spPr>
          <a:xfrm>
            <a:off x="838200" y="365125"/>
            <a:ext cx="10515600" cy="9350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 Requirements management</a:t>
            </a:r>
            <a:endParaRPr/>
          </a:p>
        </p:txBody>
      </p:sp>
      <p:sp>
        <p:nvSpPr>
          <p:cNvPr id="316" name="Google Shape;316;p25"/>
          <p:cNvSpPr txBox="1">
            <a:spLocks noGrp="1"/>
          </p:cNvSpPr>
          <p:nvPr>
            <p:ph type="body" idx="1"/>
          </p:nvPr>
        </p:nvSpPr>
        <p:spPr>
          <a:xfrm>
            <a:off x="898658" y="1300162"/>
            <a:ext cx="5852162" cy="515291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 requirements for large systems are frequently changing.</a:t>
            </a:r>
            <a:endParaRPr/>
          </a:p>
          <a:p>
            <a:pPr marL="228600" lvl="0" indent="-228600" algn="l" rtl="0">
              <a:lnSpc>
                <a:spcPct val="90000"/>
              </a:lnSpc>
              <a:spcBef>
                <a:spcPts val="1000"/>
              </a:spcBef>
              <a:spcAft>
                <a:spcPts val="0"/>
              </a:spcAft>
              <a:buClr>
                <a:schemeClr val="dk1"/>
              </a:buClr>
              <a:buSzPts val="2800"/>
              <a:buChar char="•"/>
            </a:pPr>
            <a:r>
              <a:rPr lang="en-US"/>
              <a:t>In fact, during the software process, the stakeholders’ understanding of the problem is constantly changing.</a:t>
            </a:r>
            <a:endParaRPr/>
          </a:p>
          <a:p>
            <a:pPr marL="228600" lvl="0" indent="-228600" algn="l" rtl="0">
              <a:lnSpc>
                <a:spcPct val="90000"/>
              </a:lnSpc>
              <a:spcBef>
                <a:spcPts val="1000"/>
              </a:spcBef>
              <a:spcAft>
                <a:spcPts val="0"/>
              </a:spcAft>
              <a:buClr>
                <a:schemeClr val="dk1"/>
              </a:buClr>
              <a:buSzPts val="2800"/>
              <a:buChar char="•"/>
            </a:pPr>
            <a:r>
              <a:rPr lang="en-US"/>
              <a:t>Requirements management is the process of managing changing requirements during the requirements engineering process and system development.</a:t>
            </a:r>
            <a:endParaRPr/>
          </a:p>
        </p:txBody>
      </p:sp>
      <p:sp>
        <p:nvSpPr>
          <p:cNvPr id="317" name="Google Shape;317;p25"/>
          <p:cNvSpPr/>
          <p:nvPr/>
        </p:nvSpPr>
        <p:spPr>
          <a:xfrm>
            <a:off x="0" y="5557839"/>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8" name="Google Shape;318;p25"/>
          <p:cNvSpPr/>
          <p:nvPr/>
        </p:nvSpPr>
        <p:spPr>
          <a:xfrm rot="10800000">
            <a:off x="10448925" y="0"/>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19" name="Google Shape;319;p25"/>
          <p:cNvPicPr preferRelativeResize="0"/>
          <p:nvPr/>
        </p:nvPicPr>
        <p:blipFill rotWithShape="1">
          <a:blip r:embed="rId4">
            <a:alphaModFix/>
          </a:blip>
          <a:srcRect/>
          <a:stretch/>
        </p:blipFill>
        <p:spPr>
          <a:xfrm>
            <a:off x="7280201" y="1518627"/>
            <a:ext cx="4341891" cy="382074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6">
                                            <p:txEl>
                                              <p:pRg st="0" end="0"/>
                                            </p:txEl>
                                          </p:spTgt>
                                        </p:tgtEl>
                                        <p:attrNameLst>
                                          <p:attrName>style.visibility</p:attrName>
                                        </p:attrNameLst>
                                      </p:cBhvr>
                                      <p:to>
                                        <p:strVal val="visible"/>
                                      </p:to>
                                    </p:set>
                                    <p:anim calcmode="lin" valueType="num">
                                      <p:cBhvr additive="base">
                                        <p:cTn id="7" dur="500"/>
                                        <p:tgtEl>
                                          <p:spTgt spid="3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16">
                                            <p:txEl>
                                              <p:pRg st="1" end="1"/>
                                            </p:txEl>
                                          </p:spTgt>
                                        </p:tgtEl>
                                        <p:attrNameLst>
                                          <p:attrName>style.visibility</p:attrName>
                                        </p:attrNameLst>
                                      </p:cBhvr>
                                      <p:to>
                                        <p:strVal val="visible"/>
                                      </p:to>
                                    </p:set>
                                    <p:anim calcmode="lin" valueType="num">
                                      <p:cBhvr additive="base">
                                        <p:cTn id="12" dur="500"/>
                                        <p:tgtEl>
                                          <p:spTgt spid="31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16">
                                            <p:txEl>
                                              <p:pRg st="2" end="2"/>
                                            </p:txEl>
                                          </p:spTgt>
                                        </p:tgtEl>
                                        <p:attrNameLst>
                                          <p:attrName>style.visibility</p:attrName>
                                        </p:attrNameLst>
                                      </p:cBhvr>
                                      <p:to>
                                        <p:strVal val="visible"/>
                                      </p:to>
                                    </p:set>
                                    <p:anim calcmode="lin" valueType="num">
                                      <p:cBhvr additive="base">
                                        <p:cTn id="17" dur="500"/>
                                        <p:tgtEl>
                                          <p:spTgt spid="31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6"/>
          <p:cNvSpPr txBox="1">
            <a:spLocks noGrp="1"/>
          </p:cNvSpPr>
          <p:nvPr>
            <p:ph type="title"/>
          </p:nvPr>
        </p:nvSpPr>
        <p:spPr>
          <a:xfrm>
            <a:off x="838200" y="365125"/>
            <a:ext cx="10515600" cy="9350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 Enduring and volatile requirements</a:t>
            </a:r>
            <a:endParaRPr/>
          </a:p>
        </p:txBody>
      </p:sp>
      <p:sp>
        <p:nvSpPr>
          <p:cNvPr id="325" name="Google Shape;325;p26"/>
          <p:cNvSpPr txBox="1">
            <a:spLocks noGrp="1"/>
          </p:cNvSpPr>
          <p:nvPr>
            <p:ph type="body" idx="1"/>
          </p:nvPr>
        </p:nvSpPr>
        <p:spPr>
          <a:xfrm>
            <a:off x="898658" y="1300162"/>
            <a:ext cx="5852162" cy="5152912"/>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80000"/>
              </a:lnSpc>
              <a:spcBef>
                <a:spcPts val="0"/>
              </a:spcBef>
              <a:spcAft>
                <a:spcPts val="0"/>
              </a:spcAft>
              <a:buClr>
                <a:schemeClr val="dk1"/>
              </a:buClr>
              <a:buSzPts val="2590"/>
              <a:buChar char="•"/>
            </a:pPr>
            <a:r>
              <a:rPr lang="en-US" sz="2590" b="1" dirty="0"/>
              <a:t>From an evolution perspective, requirements fall into two classes:</a:t>
            </a:r>
            <a:endParaRPr dirty="0"/>
          </a:p>
          <a:p>
            <a:pPr marL="228600" lvl="0" indent="-228600" algn="l" rtl="0">
              <a:lnSpc>
                <a:spcPct val="80000"/>
              </a:lnSpc>
              <a:spcBef>
                <a:spcPts val="1000"/>
              </a:spcBef>
              <a:spcAft>
                <a:spcPts val="0"/>
              </a:spcAft>
              <a:buClr>
                <a:schemeClr val="dk1"/>
              </a:buClr>
              <a:buSzPts val="2590"/>
              <a:buChar char="•"/>
            </a:pPr>
            <a:r>
              <a:rPr lang="en-US" sz="2590" b="1" dirty="0"/>
              <a:t>Enduring requirements. </a:t>
            </a:r>
            <a:endParaRPr dirty="0"/>
          </a:p>
          <a:p>
            <a:pPr marL="685800" lvl="1" indent="-228600" algn="l" rtl="0">
              <a:lnSpc>
                <a:spcPct val="80000"/>
              </a:lnSpc>
              <a:spcBef>
                <a:spcPts val="500"/>
              </a:spcBef>
              <a:spcAft>
                <a:spcPts val="0"/>
              </a:spcAft>
              <a:buClr>
                <a:schemeClr val="dk1"/>
              </a:buClr>
              <a:buSzPts val="2220"/>
              <a:buChar char="•"/>
            </a:pPr>
            <a:r>
              <a:rPr lang="en-US" sz="2220" dirty="0"/>
              <a:t>Stable requirements derived from the core activity of the customer </a:t>
            </a:r>
            <a:r>
              <a:rPr lang="en-US" sz="2220" dirty="0" err="1"/>
              <a:t>organisation</a:t>
            </a:r>
            <a:r>
              <a:rPr lang="en-US" sz="2220" dirty="0"/>
              <a:t> and related directly to the domain of the system.</a:t>
            </a:r>
            <a:endParaRPr dirty="0"/>
          </a:p>
          <a:p>
            <a:pPr marL="685800" lvl="1" indent="-228600" algn="l" rtl="0">
              <a:lnSpc>
                <a:spcPct val="80000"/>
              </a:lnSpc>
              <a:spcBef>
                <a:spcPts val="500"/>
              </a:spcBef>
              <a:spcAft>
                <a:spcPts val="0"/>
              </a:spcAft>
              <a:buClr>
                <a:schemeClr val="dk1"/>
              </a:buClr>
              <a:buSzPts val="2220"/>
              <a:buChar char="•"/>
            </a:pPr>
            <a:r>
              <a:rPr lang="en-US" sz="2220" dirty="0"/>
              <a:t>E.g., In a hospital, requirements will always relate to doctors, </a:t>
            </a:r>
            <a:r>
              <a:rPr lang="en-US" sz="2220" dirty="0" err="1"/>
              <a:t>nurses,etc</a:t>
            </a:r>
            <a:r>
              <a:rPr lang="en-US" sz="2220" dirty="0"/>
              <a:t>.</a:t>
            </a:r>
            <a:endParaRPr dirty="0"/>
          </a:p>
          <a:p>
            <a:pPr marL="685800" lvl="1" indent="-228600" algn="l" rtl="0">
              <a:lnSpc>
                <a:spcPct val="80000"/>
              </a:lnSpc>
              <a:spcBef>
                <a:spcPts val="500"/>
              </a:spcBef>
              <a:spcAft>
                <a:spcPts val="0"/>
              </a:spcAft>
              <a:buClr>
                <a:schemeClr val="dk1"/>
              </a:buClr>
              <a:buSzPts val="2220"/>
              <a:buChar char="•"/>
            </a:pPr>
            <a:r>
              <a:rPr lang="en-US" sz="2220" dirty="0"/>
              <a:t>These requirements may be derived from a domain conceptual models that show entities and relations between them.</a:t>
            </a:r>
            <a:endParaRPr dirty="0"/>
          </a:p>
          <a:p>
            <a:pPr marL="228600" lvl="0" indent="-228600" algn="l" rtl="0">
              <a:lnSpc>
                <a:spcPct val="80000"/>
              </a:lnSpc>
              <a:spcBef>
                <a:spcPts val="1000"/>
              </a:spcBef>
              <a:spcAft>
                <a:spcPts val="0"/>
              </a:spcAft>
              <a:buClr>
                <a:schemeClr val="dk1"/>
              </a:buClr>
              <a:buSzPts val="2590"/>
              <a:buChar char="•"/>
            </a:pPr>
            <a:r>
              <a:rPr lang="en-US" sz="2590" b="1" dirty="0"/>
              <a:t>Volatile requirements.</a:t>
            </a:r>
            <a:endParaRPr dirty="0"/>
          </a:p>
          <a:p>
            <a:pPr marL="685800" lvl="1" indent="-228600" algn="l" rtl="0">
              <a:lnSpc>
                <a:spcPct val="80000"/>
              </a:lnSpc>
              <a:spcBef>
                <a:spcPts val="500"/>
              </a:spcBef>
              <a:spcAft>
                <a:spcPts val="0"/>
              </a:spcAft>
              <a:buClr>
                <a:schemeClr val="dk1"/>
              </a:buClr>
              <a:buSzPts val="2220"/>
              <a:buChar char="•"/>
            </a:pPr>
            <a:r>
              <a:rPr lang="en-US" sz="2220" dirty="0"/>
              <a:t>Requirements which change during development or when the system is in use.</a:t>
            </a:r>
            <a:endParaRPr dirty="0"/>
          </a:p>
          <a:p>
            <a:pPr marL="685800" lvl="1" indent="-228600" algn="l" rtl="0">
              <a:lnSpc>
                <a:spcPct val="80000"/>
              </a:lnSpc>
              <a:spcBef>
                <a:spcPts val="500"/>
              </a:spcBef>
              <a:spcAft>
                <a:spcPts val="0"/>
              </a:spcAft>
              <a:buClr>
                <a:schemeClr val="dk1"/>
              </a:buClr>
              <a:buSzPts val="2220"/>
              <a:buChar char="•"/>
            </a:pPr>
            <a:r>
              <a:rPr lang="en-US" sz="2220" dirty="0"/>
              <a:t>E.g., In a hospital, requirements derived from healthcare policy;</a:t>
            </a:r>
            <a:endParaRPr sz="2220" dirty="0"/>
          </a:p>
        </p:txBody>
      </p:sp>
      <p:sp>
        <p:nvSpPr>
          <p:cNvPr id="326" name="Google Shape;326;p26"/>
          <p:cNvSpPr/>
          <p:nvPr/>
        </p:nvSpPr>
        <p:spPr>
          <a:xfrm>
            <a:off x="0" y="5557839"/>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7" name="Google Shape;327;p26"/>
          <p:cNvSpPr/>
          <p:nvPr/>
        </p:nvSpPr>
        <p:spPr>
          <a:xfrm rot="10800000">
            <a:off x="10448925" y="0"/>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28" name="Google Shape;328;p26"/>
          <p:cNvPicPr preferRelativeResize="0"/>
          <p:nvPr/>
        </p:nvPicPr>
        <p:blipFill rotWithShape="1">
          <a:blip r:embed="rId4">
            <a:alphaModFix/>
          </a:blip>
          <a:srcRect/>
          <a:stretch/>
        </p:blipFill>
        <p:spPr>
          <a:xfrm>
            <a:off x="7205969" y="1410008"/>
            <a:ext cx="4147831" cy="414783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7"/>
          <p:cNvSpPr txBox="1">
            <a:spLocks noGrp="1"/>
          </p:cNvSpPr>
          <p:nvPr>
            <p:ph type="title"/>
          </p:nvPr>
        </p:nvSpPr>
        <p:spPr>
          <a:xfrm>
            <a:off x="1181099" y="230310"/>
            <a:ext cx="10206037" cy="89510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Key points</a:t>
            </a:r>
            <a:endParaRPr b="1"/>
          </a:p>
        </p:txBody>
      </p:sp>
      <p:sp>
        <p:nvSpPr>
          <p:cNvPr id="334" name="Google Shape;334;p27"/>
          <p:cNvSpPr txBox="1">
            <a:spLocks noGrp="1"/>
          </p:cNvSpPr>
          <p:nvPr>
            <p:ph type="body" idx="1"/>
          </p:nvPr>
        </p:nvSpPr>
        <p:spPr>
          <a:xfrm>
            <a:off x="1181099" y="1002323"/>
            <a:ext cx="7927731" cy="5328139"/>
          </a:xfrm>
          <a:prstGeom prst="rect">
            <a:avLst/>
          </a:prstGeom>
          <a:solidFill>
            <a:srgbClr val="548135"/>
          </a:solidFill>
          <a:ln>
            <a:noFill/>
          </a:ln>
        </p:spPr>
        <p:txBody>
          <a:bodyPr spcFirstLastPara="1" wrap="square" lIns="91425" tIns="45700" rIns="91425" bIns="45700" anchor="ctr" anchorCtr="0">
            <a:normAutofit/>
          </a:bodyPr>
          <a:lstStyle/>
          <a:p>
            <a:pPr marL="228600" lvl="0" indent="-228600" algn="l" rtl="0">
              <a:lnSpc>
                <a:spcPct val="70000"/>
              </a:lnSpc>
              <a:spcBef>
                <a:spcPts val="0"/>
              </a:spcBef>
              <a:spcAft>
                <a:spcPts val="0"/>
              </a:spcAft>
              <a:buClr>
                <a:schemeClr val="lt1"/>
              </a:buClr>
              <a:buSzPts val="2590"/>
              <a:buFont typeface="Noto Sans Symbols"/>
              <a:buChar char="❑"/>
            </a:pPr>
            <a:r>
              <a:rPr lang="en-US" sz="2590">
                <a:solidFill>
                  <a:schemeClr val="lt1"/>
                </a:solidFill>
              </a:rPr>
              <a:t>The requirements engineering process includes a feasibility study, requirements elicitation and analysis, requirements specification and requirements management.</a:t>
            </a:r>
            <a:endParaRPr/>
          </a:p>
          <a:p>
            <a:pPr marL="228600" lvl="0" indent="-228600" algn="l" rtl="0">
              <a:lnSpc>
                <a:spcPct val="70000"/>
              </a:lnSpc>
              <a:spcBef>
                <a:spcPts val="1000"/>
              </a:spcBef>
              <a:spcAft>
                <a:spcPts val="0"/>
              </a:spcAft>
              <a:buClr>
                <a:schemeClr val="lt1"/>
              </a:buClr>
              <a:buSzPts val="2590"/>
              <a:buFont typeface="Noto Sans Symbols"/>
              <a:buChar char="❑"/>
            </a:pPr>
            <a:r>
              <a:rPr lang="en-US" sz="2590">
                <a:solidFill>
                  <a:schemeClr val="lt1"/>
                </a:solidFill>
              </a:rPr>
              <a:t>Requirements elicitation and analysis is iterative involving domain understanding, requirements collection, classification, structuring,  prioritisation and validation. </a:t>
            </a:r>
            <a:endParaRPr/>
          </a:p>
          <a:p>
            <a:pPr marL="228600" lvl="0" indent="-228600" algn="l" rtl="0">
              <a:lnSpc>
                <a:spcPct val="70000"/>
              </a:lnSpc>
              <a:spcBef>
                <a:spcPts val="1000"/>
              </a:spcBef>
              <a:spcAft>
                <a:spcPts val="0"/>
              </a:spcAft>
              <a:buClr>
                <a:schemeClr val="lt1"/>
              </a:buClr>
              <a:buSzPts val="2590"/>
              <a:buFont typeface="Noto Sans Symbols"/>
              <a:buChar char="❑"/>
            </a:pPr>
            <a:r>
              <a:rPr lang="en-US" sz="2590">
                <a:solidFill>
                  <a:schemeClr val="lt1"/>
                </a:solidFill>
              </a:rPr>
              <a:t>Systems have multiple stakeholders with different requirements.Business changes inevitably lead to changing requirements.</a:t>
            </a:r>
            <a:endParaRPr/>
          </a:p>
          <a:p>
            <a:pPr marL="228600" lvl="0" indent="-228600" algn="l" rtl="0">
              <a:lnSpc>
                <a:spcPct val="70000"/>
              </a:lnSpc>
              <a:spcBef>
                <a:spcPts val="1000"/>
              </a:spcBef>
              <a:spcAft>
                <a:spcPts val="0"/>
              </a:spcAft>
              <a:buClr>
                <a:schemeClr val="lt1"/>
              </a:buClr>
              <a:buSzPts val="2590"/>
              <a:buFont typeface="Noto Sans Symbols"/>
              <a:buChar char="❑"/>
            </a:pPr>
            <a:r>
              <a:rPr lang="en-US" sz="2590">
                <a:solidFill>
                  <a:schemeClr val="lt1"/>
                </a:solidFill>
              </a:rPr>
              <a:t>Requirements management includes planning and change management.</a:t>
            </a:r>
            <a:endParaRPr/>
          </a:p>
          <a:p>
            <a:pPr marL="228600" lvl="0" indent="-228600" algn="l" rtl="0">
              <a:lnSpc>
                <a:spcPct val="70000"/>
              </a:lnSpc>
              <a:spcBef>
                <a:spcPts val="1000"/>
              </a:spcBef>
              <a:spcAft>
                <a:spcPts val="0"/>
              </a:spcAft>
              <a:buClr>
                <a:schemeClr val="lt1"/>
              </a:buClr>
              <a:buSzPts val="2590"/>
              <a:buFont typeface="Noto Sans Symbols"/>
              <a:buChar char="❑"/>
            </a:pPr>
            <a:r>
              <a:rPr lang="en-US" sz="2590">
                <a:solidFill>
                  <a:schemeClr val="lt1"/>
                </a:solidFill>
              </a:rPr>
              <a:t>Requirements validation is concerned with checks for validity, consistency, completeness, realism and verifiability.</a:t>
            </a:r>
            <a:endParaRPr sz="2590">
              <a:solidFill>
                <a:schemeClr val="lt1"/>
              </a:solidFill>
            </a:endParaRPr>
          </a:p>
        </p:txBody>
      </p:sp>
      <p:sp>
        <p:nvSpPr>
          <p:cNvPr id="335" name="Google Shape;335;p27"/>
          <p:cNvSpPr/>
          <p:nvPr/>
        </p:nvSpPr>
        <p:spPr>
          <a:xfrm>
            <a:off x="0" y="5557839"/>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6" name="Google Shape;336;p27"/>
          <p:cNvSpPr/>
          <p:nvPr/>
        </p:nvSpPr>
        <p:spPr>
          <a:xfrm rot="10800000">
            <a:off x="10448925" y="0"/>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37" name="Google Shape;337;p27"/>
          <p:cNvPicPr preferRelativeResize="0"/>
          <p:nvPr/>
        </p:nvPicPr>
        <p:blipFill rotWithShape="1">
          <a:blip r:embed="rId4">
            <a:alphaModFix/>
          </a:blip>
          <a:srcRect/>
          <a:stretch/>
        </p:blipFill>
        <p:spPr>
          <a:xfrm>
            <a:off x="8809892" y="3021929"/>
            <a:ext cx="2848951" cy="273908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4">
                                            <p:txEl>
                                              <p:pRg st="0" end="0"/>
                                            </p:txEl>
                                          </p:spTgt>
                                        </p:tgtEl>
                                        <p:attrNameLst>
                                          <p:attrName>style.visibility</p:attrName>
                                        </p:attrNameLst>
                                      </p:cBhvr>
                                      <p:to>
                                        <p:strVal val="visible"/>
                                      </p:to>
                                    </p:set>
                                    <p:anim calcmode="lin" valueType="num">
                                      <p:cBhvr additive="base">
                                        <p:cTn id="7" dur="500"/>
                                        <p:tgtEl>
                                          <p:spTgt spid="33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34">
                                            <p:txEl>
                                              <p:pRg st="1" end="1"/>
                                            </p:txEl>
                                          </p:spTgt>
                                        </p:tgtEl>
                                        <p:attrNameLst>
                                          <p:attrName>style.visibility</p:attrName>
                                        </p:attrNameLst>
                                      </p:cBhvr>
                                      <p:to>
                                        <p:strVal val="visible"/>
                                      </p:to>
                                    </p:set>
                                    <p:anim calcmode="lin" valueType="num">
                                      <p:cBhvr additive="base">
                                        <p:cTn id="12" dur="500"/>
                                        <p:tgtEl>
                                          <p:spTgt spid="33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34">
                                            <p:txEl>
                                              <p:pRg st="2" end="2"/>
                                            </p:txEl>
                                          </p:spTgt>
                                        </p:tgtEl>
                                        <p:attrNameLst>
                                          <p:attrName>style.visibility</p:attrName>
                                        </p:attrNameLst>
                                      </p:cBhvr>
                                      <p:to>
                                        <p:strVal val="visible"/>
                                      </p:to>
                                    </p:set>
                                    <p:anim calcmode="lin" valueType="num">
                                      <p:cBhvr additive="base">
                                        <p:cTn id="17" dur="500"/>
                                        <p:tgtEl>
                                          <p:spTgt spid="33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34">
                                            <p:txEl>
                                              <p:pRg st="3" end="3"/>
                                            </p:txEl>
                                          </p:spTgt>
                                        </p:tgtEl>
                                        <p:attrNameLst>
                                          <p:attrName>style.visibility</p:attrName>
                                        </p:attrNameLst>
                                      </p:cBhvr>
                                      <p:to>
                                        <p:strVal val="visible"/>
                                      </p:to>
                                    </p:set>
                                    <p:anim calcmode="lin" valueType="num">
                                      <p:cBhvr additive="base">
                                        <p:cTn id="22" dur="500"/>
                                        <p:tgtEl>
                                          <p:spTgt spid="33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34">
                                            <p:txEl>
                                              <p:pRg st="4" end="4"/>
                                            </p:txEl>
                                          </p:spTgt>
                                        </p:tgtEl>
                                        <p:attrNameLst>
                                          <p:attrName>style.visibility</p:attrName>
                                        </p:attrNameLst>
                                      </p:cBhvr>
                                      <p:to>
                                        <p:strVal val="visible"/>
                                      </p:to>
                                    </p:set>
                                    <p:anim calcmode="lin" valueType="num">
                                      <p:cBhvr additive="base">
                                        <p:cTn id="27" dur="500"/>
                                        <p:tgtEl>
                                          <p:spTgt spid="33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a:spLocks noGrp="1"/>
          </p:cNvSpPr>
          <p:nvPr>
            <p:ph type="title"/>
          </p:nvPr>
        </p:nvSpPr>
        <p:spPr>
          <a:xfrm>
            <a:off x="838200" y="365125"/>
            <a:ext cx="10515600" cy="9350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Topics</a:t>
            </a:r>
            <a:endParaRPr/>
          </a:p>
        </p:txBody>
      </p:sp>
      <p:sp>
        <p:nvSpPr>
          <p:cNvPr id="107" name="Google Shape;107;p3"/>
          <p:cNvSpPr txBox="1">
            <a:spLocks noGrp="1"/>
          </p:cNvSpPr>
          <p:nvPr>
            <p:ph type="body" idx="1"/>
          </p:nvPr>
        </p:nvSpPr>
        <p:spPr>
          <a:xfrm>
            <a:off x="898658" y="1300162"/>
            <a:ext cx="5852162" cy="5152912"/>
          </a:xfrm>
          <a:prstGeom prst="rect">
            <a:avLst/>
          </a:prstGeom>
          <a:noFill/>
          <a:ln>
            <a:noFill/>
          </a:ln>
        </p:spPr>
        <p:txBody>
          <a:bodyPr spcFirstLastPara="1" wrap="square" lIns="91425" tIns="45700" rIns="91425" bIns="45700" anchor="t" anchorCtr="0">
            <a:normAutofit/>
          </a:bodyPr>
          <a:lstStyle/>
          <a:p>
            <a:pPr marL="228600" lvl="0" indent="-50800" algn="l" rtl="0">
              <a:lnSpc>
                <a:spcPct val="80000"/>
              </a:lnSpc>
              <a:spcBef>
                <a:spcPts val="0"/>
              </a:spcBef>
              <a:spcAft>
                <a:spcPts val="0"/>
              </a:spcAft>
              <a:buClr>
                <a:schemeClr val="dk1"/>
              </a:buClr>
              <a:buSzPts val="2800"/>
              <a:buNone/>
            </a:pPr>
            <a:endParaRPr b="1"/>
          </a:p>
          <a:p>
            <a:pPr marL="228600" lvl="0" indent="-228600" algn="l" rtl="0">
              <a:lnSpc>
                <a:spcPct val="80000"/>
              </a:lnSpc>
              <a:spcBef>
                <a:spcPts val="1000"/>
              </a:spcBef>
              <a:spcAft>
                <a:spcPts val="0"/>
              </a:spcAft>
              <a:buClr>
                <a:schemeClr val="dk1"/>
              </a:buClr>
              <a:buSzPts val="2800"/>
              <a:buChar char="•"/>
            </a:pPr>
            <a:r>
              <a:rPr lang="en-US"/>
              <a:t>What is requirements</a:t>
            </a:r>
            <a:endParaRPr/>
          </a:p>
          <a:p>
            <a:pPr marL="228600" lvl="0" indent="-228600" algn="l" rtl="0">
              <a:lnSpc>
                <a:spcPct val="80000"/>
              </a:lnSpc>
              <a:spcBef>
                <a:spcPts val="1000"/>
              </a:spcBef>
              <a:spcAft>
                <a:spcPts val="0"/>
              </a:spcAft>
              <a:buClr>
                <a:schemeClr val="dk1"/>
              </a:buClr>
              <a:buSzPts val="2800"/>
              <a:buChar char="•"/>
            </a:pPr>
            <a:r>
              <a:rPr lang="en-US"/>
              <a:t>Types of requirements</a:t>
            </a:r>
            <a:endParaRPr/>
          </a:p>
          <a:p>
            <a:pPr marL="228600" lvl="0" indent="-228600" algn="l" rtl="0">
              <a:lnSpc>
                <a:spcPct val="80000"/>
              </a:lnSpc>
              <a:spcBef>
                <a:spcPts val="1000"/>
              </a:spcBef>
              <a:spcAft>
                <a:spcPts val="0"/>
              </a:spcAft>
              <a:buClr>
                <a:schemeClr val="dk1"/>
              </a:buClr>
              <a:buSzPts val="2800"/>
              <a:buChar char="•"/>
            </a:pPr>
            <a:r>
              <a:rPr lang="en-US"/>
              <a:t>Requirements engineering processes</a:t>
            </a:r>
            <a:endParaRPr/>
          </a:p>
          <a:p>
            <a:pPr marL="228600" lvl="0" indent="-228600" algn="l" rtl="0">
              <a:lnSpc>
                <a:spcPct val="80000"/>
              </a:lnSpc>
              <a:spcBef>
                <a:spcPts val="1000"/>
              </a:spcBef>
              <a:spcAft>
                <a:spcPts val="0"/>
              </a:spcAft>
              <a:buClr>
                <a:schemeClr val="dk1"/>
              </a:buClr>
              <a:buSzPts val="2800"/>
              <a:buChar char="•"/>
            </a:pPr>
            <a:r>
              <a:rPr lang="en-US"/>
              <a:t>The overall requirements engineering process includes fourhigh-level requirements engineering sub-process</a:t>
            </a:r>
            <a:endParaRPr/>
          </a:p>
          <a:p>
            <a:pPr marL="685800" lvl="1" indent="-228600" algn="l" rtl="0">
              <a:lnSpc>
                <a:spcPct val="80000"/>
              </a:lnSpc>
              <a:spcBef>
                <a:spcPts val="500"/>
              </a:spcBef>
              <a:spcAft>
                <a:spcPts val="0"/>
              </a:spcAft>
              <a:buClr>
                <a:schemeClr val="dk1"/>
              </a:buClr>
              <a:buSzPts val="2400"/>
              <a:buChar char="•"/>
            </a:pPr>
            <a:r>
              <a:rPr lang="en-US"/>
              <a:t>Requirements elicitation</a:t>
            </a:r>
            <a:endParaRPr/>
          </a:p>
          <a:p>
            <a:pPr marL="685800" lvl="1" indent="-228600" algn="l" rtl="0">
              <a:lnSpc>
                <a:spcPct val="80000"/>
              </a:lnSpc>
              <a:spcBef>
                <a:spcPts val="500"/>
              </a:spcBef>
              <a:spcAft>
                <a:spcPts val="0"/>
              </a:spcAft>
              <a:buClr>
                <a:schemeClr val="dk1"/>
              </a:buClr>
              <a:buSzPts val="2400"/>
              <a:buChar char="•"/>
            </a:pPr>
            <a:r>
              <a:rPr lang="en-US"/>
              <a:t>Requirements analysis</a:t>
            </a:r>
            <a:endParaRPr/>
          </a:p>
          <a:p>
            <a:pPr marL="685800" lvl="1" indent="-228600" algn="l" rtl="0">
              <a:lnSpc>
                <a:spcPct val="80000"/>
              </a:lnSpc>
              <a:spcBef>
                <a:spcPts val="500"/>
              </a:spcBef>
              <a:spcAft>
                <a:spcPts val="0"/>
              </a:spcAft>
              <a:buClr>
                <a:schemeClr val="dk1"/>
              </a:buClr>
              <a:buSzPts val="2400"/>
              <a:buChar char="•"/>
            </a:pPr>
            <a:r>
              <a:rPr lang="en-US"/>
              <a:t>Requirements validation</a:t>
            </a:r>
            <a:endParaRPr/>
          </a:p>
          <a:p>
            <a:pPr marL="685800" lvl="1" indent="-228600" algn="l" rtl="0">
              <a:lnSpc>
                <a:spcPct val="80000"/>
              </a:lnSpc>
              <a:spcBef>
                <a:spcPts val="500"/>
              </a:spcBef>
              <a:spcAft>
                <a:spcPts val="0"/>
              </a:spcAft>
              <a:buClr>
                <a:schemeClr val="dk1"/>
              </a:buClr>
              <a:buSzPts val="2400"/>
              <a:buChar char="•"/>
            </a:pPr>
            <a:r>
              <a:rPr lang="en-US"/>
              <a:t>Requirements management </a:t>
            </a:r>
            <a:endParaRPr/>
          </a:p>
          <a:p>
            <a:pPr marL="285750" lvl="0" indent="-107950" algn="l" rtl="0">
              <a:lnSpc>
                <a:spcPct val="80000"/>
              </a:lnSpc>
              <a:spcBef>
                <a:spcPts val="1000"/>
              </a:spcBef>
              <a:spcAft>
                <a:spcPts val="0"/>
              </a:spcAft>
              <a:buClr>
                <a:schemeClr val="dk1"/>
              </a:buClr>
              <a:buSzPts val="2800"/>
              <a:buFont typeface="Arial"/>
              <a:buNone/>
            </a:pPr>
            <a:endParaRPr/>
          </a:p>
          <a:p>
            <a:pPr marL="228600" lvl="0" indent="-50800" algn="l" rtl="0">
              <a:lnSpc>
                <a:spcPct val="80000"/>
              </a:lnSpc>
              <a:spcBef>
                <a:spcPts val="1000"/>
              </a:spcBef>
              <a:spcAft>
                <a:spcPts val="0"/>
              </a:spcAft>
              <a:buClr>
                <a:schemeClr val="dk1"/>
              </a:buClr>
              <a:buSzPts val="2800"/>
              <a:buNone/>
            </a:pPr>
            <a:endParaRPr/>
          </a:p>
        </p:txBody>
      </p:sp>
      <p:sp>
        <p:nvSpPr>
          <p:cNvPr id="108" name="Google Shape;108;p3"/>
          <p:cNvSpPr/>
          <p:nvPr/>
        </p:nvSpPr>
        <p:spPr>
          <a:xfrm>
            <a:off x="0" y="5557839"/>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9" name="Google Shape;109;p3"/>
          <p:cNvSpPr/>
          <p:nvPr/>
        </p:nvSpPr>
        <p:spPr>
          <a:xfrm rot="10800000">
            <a:off x="10448925" y="0"/>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0" name="Google Shape;110;p3"/>
          <p:cNvPicPr preferRelativeResize="0"/>
          <p:nvPr/>
        </p:nvPicPr>
        <p:blipFill rotWithShape="1">
          <a:blip r:embed="rId4">
            <a:alphaModFix/>
          </a:blip>
          <a:srcRect/>
          <a:stretch/>
        </p:blipFill>
        <p:spPr>
          <a:xfrm>
            <a:off x="7205969" y="1410008"/>
            <a:ext cx="4147831" cy="4147831"/>
          </a:xfrm>
          <a:prstGeom prst="rect">
            <a:avLst/>
          </a:prstGeom>
          <a:noFill/>
          <a:ln>
            <a:noFill/>
          </a:ln>
        </p:spPr>
      </p:pic>
    </p:spTree>
  </p:cSld>
  <p:clrMapOvr>
    <a:masterClrMapping/>
  </p:clrMapOvr>
  <p:transition spd="med">
    <p:push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4"/>
          <p:cNvSpPr txBox="1">
            <a:spLocks noGrp="1"/>
          </p:cNvSpPr>
          <p:nvPr>
            <p:ph type="title"/>
          </p:nvPr>
        </p:nvSpPr>
        <p:spPr>
          <a:xfrm>
            <a:off x="838200" y="365125"/>
            <a:ext cx="10515600" cy="9350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What is a requirements?</a:t>
            </a:r>
            <a:endParaRPr/>
          </a:p>
        </p:txBody>
      </p:sp>
      <p:sp>
        <p:nvSpPr>
          <p:cNvPr id="116" name="Google Shape;116;p4"/>
          <p:cNvSpPr txBox="1">
            <a:spLocks noGrp="1"/>
          </p:cNvSpPr>
          <p:nvPr>
            <p:ph type="body" idx="1"/>
          </p:nvPr>
        </p:nvSpPr>
        <p:spPr>
          <a:xfrm>
            <a:off x="898658" y="1300162"/>
            <a:ext cx="5852162" cy="5152912"/>
          </a:xfrm>
          <a:prstGeom prst="rect">
            <a:avLst/>
          </a:prstGeom>
          <a:noFill/>
          <a:ln>
            <a:noFill/>
          </a:ln>
        </p:spPr>
        <p:txBody>
          <a:bodyPr spcFirstLastPara="1" wrap="square" lIns="91425" tIns="45700" rIns="91425" bIns="45700" anchor="t" anchorCtr="0">
            <a:normAutofit/>
          </a:bodyPr>
          <a:lstStyle/>
          <a:p>
            <a:pPr marL="228600" lvl="0" indent="-228600" algn="l" rtl="0">
              <a:lnSpc>
                <a:spcPct val="80000"/>
              </a:lnSpc>
              <a:spcBef>
                <a:spcPts val="0"/>
              </a:spcBef>
              <a:spcAft>
                <a:spcPts val="0"/>
              </a:spcAft>
              <a:buClr>
                <a:schemeClr val="dk1"/>
              </a:buClr>
              <a:buSzPts val="2590"/>
              <a:buChar char="•"/>
            </a:pPr>
            <a:r>
              <a:rPr lang="en-US" sz="2590" dirty="0"/>
              <a:t>Requirements generally here is a contract of what are the things we are agreeing to make</a:t>
            </a:r>
            <a:endParaRPr sz="2590" dirty="0"/>
          </a:p>
          <a:p>
            <a:pPr marL="228600" lvl="0" indent="-228600" algn="l" rtl="0">
              <a:lnSpc>
                <a:spcPct val="80000"/>
              </a:lnSpc>
              <a:spcBef>
                <a:spcPts val="1000"/>
              </a:spcBef>
              <a:spcAft>
                <a:spcPts val="0"/>
              </a:spcAft>
              <a:buClr>
                <a:schemeClr val="dk1"/>
              </a:buClr>
              <a:buSzPts val="2590"/>
              <a:buChar char="•"/>
            </a:pPr>
            <a:r>
              <a:rPr lang="en-US" sz="2590" dirty="0"/>
              <a:t>It may range from a high-level abstract statement of a service or of a system constraint to a detailed functional specification.</a:t>
            </a:r>
            <a:endParaRPr dirty="0"/>
          </a:p>
          <a:p>
            <a:pPr marL="228600" lvl="0" indent="-228600" algn="l" rtl="0">
              <a:lnSpc>
                <a:spcPct val="80000"/>
              </a:lnSpc>
              <a:spcBef>
                <a:spcPts val="1000"/>
              </a:spcBef>
              <a:spcAft>
                <a:spcPts val="0"/>
              </a:spcAft>
              <a:buClr>
                <a:schemeClr val="dk1"/>
              </a:buClr>
              <a:buSzPts val="2590"/>
              <a:buChar char="•"/>
            </a:pPr>
            <a:r>
              <a:rPr lang="en-US" sz="2590" dirty="0"/>
              <a:t>This is inevitable as requirements may serve a dual function</a:t>
            </a:r>
            <a:endParaRPr dirty="0"/>
          </a:p>
          <a:p>
            <a:pPr marL="685800" lvl="1" indent="-228600" algn="l" rtl="0">
              <a:lnSpc>
                <a:spcPct val="80000"/>
              </a:lnSpc>
              <a:spcBef>
                <a:spcPts val="500"/>
              </a:spcBef>
              <a:spcAft>
                <a:spcPts val="0"/>
              </a:spcAft>
              <a:buClr>
                <a:schemeClr val="dk1"/>
              </a:buClr>
              <a:buSzPts val="2220"/>
              <a:buChar char="•"/>
            </a:pPr>
            <a:r>
              <a:rPr lang="en-US" sz="2220" dirty="0"/>
              <a:t>May be the basis for a bid for a contract – therefore must be open to interpretation;</a:t>
            </a:r>
            <a:endParaRPr dirty="0"/>
          </a:p>
          <a:p>
            <a:pPr marL="685800" lvl="1" indent="-228600" algn="l" rtl="0">
              <a:lnSpc>
                <a:spcPct val="80000"/>
              </a:lnSpc>
              <a:spcBef>
                <a:spcPts val="500"/>
              </a:spcBef>
              <a:spcAft>
                <a:spcPts val="0"/>
              </a:spcAft>
              <a:buClr>
                <a:schemeClr val="dk1"/>
              </a:buClr>
              <a:buSzPts val="2220"/>
              <a:buChar char="•"/>
            </a:pPr>
            <a:r>
              <a:rPr lang="en-US" sz="2220" dirty="0"/>
              <a:t>May be the basis for the contract itself – therefore must be defined in detail;</a:t>
            </a:r>
            <a:endParaRPr dirty="0"/>
          </a:p>
          <a:p>
            <a:pPr marL="685800" lvl="1" indent="-228600" algn="l" rtl="0">
              <a:lnSpc>
                <a:spcPct val="80000"/>
              </a:lnSpc>
              <a:spcBef>
                <a:spcPts val="500"/>
              </a:spcBef>
              <a:spcAft>
                <a:spcPts val="0"/>
              </a:spcAft>
              <a:buClr>
                <a:schemeClr val="dk1"/>
              </a:buClr>
              <a:buSzPts val="2220"/>
              <a:buChar char="•"/>
            </a:pPr>
            <a:r>
              <a:rPr lang="en-US" sz="2220" dirty="0"/>
              <a:t>Both these statements may be called requirements.</a:t>
            </a:r>
            <a:endParaRPr sz="2220" dirty="0"/>
          </a:p>
          <a:p>
            <a:pPr marL="228600" lvl="0" indent="-64135" algn="l" rtl="0">
              <a:lnSpc>
                <a:spcPct val="80000"/>
              </a:lnSpc>
              <a:spcBef>
                <a:spcPts val="1000"/>
              </a:spcBef>
              <a:spcAft>
                <a:spcPts val="0"/>
              </a:spcAft>
              <a:buClr>
                <a:schemeClr val="dk1"/>
              </a:buClr>
              <a:buSzPts val="2590"/>
              <a:buNone/>
            </a:pPr>
            <a:endParaRPr sz="2590" dirty="0"/>
          </a:p>
        </p:txBody>
      </p:sp>
      <p:sp>
        <p:nvSpPr>
          <p:cNvPr id="117" name="Google Shape;117;p4"/>
          <p:cNvSpPr/>
          <p:nvPr/>
        </p:nvSpPr>
        <p:spPr>
          <a:xfrm>
            <a:off x="0" y="5557839"/>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8" name="Google Shape;118;p4"/>
          <p:cNvSpPr/>
          <p:nvPr/>
        </p:nvSpPr>
        <p:spPr>
          <a:xfrm rot="10800000">
            <a:off x="10448925" y="0"/>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9" name="Google Shape;119;p4"/>
          <p:cNvPicPr preferRelativeResize="0"/>
          <p:nvPr/>
        </p:nvPicPr>
        <p:blipFill rotWithShape="1">
          <a:blip r:embed="rId4">
            <a:alphaModFix/>
          </a:blip>
          <a:srcRect/>
          <a:stretch/>
        </p:blipFill>
        <p:spPr>
          <a:xfrm>
            <a:off x="7447722" y="2474191"/>
            <a:ext cx="3378267" cy="3261481"/>
          </a:xfrm>
          <a:prstGeom prst="rect">
            <a:avLst/>
          </a:prstGeom>
          <a:noFill/>
          <a:ln>
            <a:noFill/>
          </a:ln>
        </p:spPr>
      </p:pic>
      <p:sp>
        <p:nvSpPr>
          <p:cNvPr id="120" name="Google Shape;120;p4"/>
          <p:cNvSpPr/>
          <p:nvPr/>
        </p:nvSpPr>
        <p:spPr>
          <a:xfrm>
            <a:off x="7262191" y="5208626"/>
            <a:ext cx="4091609" cy="115811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1" name="Google Shape;121;p4"/>
          <p:cNvSpPr/>
          <p:nvPr/>
        </p:nvSpPr>
        <p:spPr>
          <a:xfrm>
            <a:off x="6997148" y="1458984"/>
            <a:ext cx="1696279" cy="873920"/>
          </a:xfrm>
          <a:prstGeom prst="wedgeEllipseCallout">
            <a:avLst>
              <a:gd name="adj1" fmla="val 12761"/>
              <a:gd name="adj2" fmla="val 7614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Agreed!!</a:t>
            </a:r>
            <a:endParaRPr sz="1800" b="0" i="0" u="none" strike="noStrike" cap="none">
              <a:solidFill>
                <a:schemeClr val="lt1"/>
              </a:solidFill>
              <a:latin typeface="Calibri"/>
              <a:ea typeface="Calibri"/>
              <a:cs typeface="Calibri"/>
              <a:sym typeface="Calibri"/>
            </a:endParaRPr>
          </a:p>
        </p:txBody>
      </p:sp>
      <p:sp>
        <p:nvSpPr>
          <p:cNvPr id="122" name="Google Shape;122;p4"/>
          <p:cNvSpPr/>
          <p:nvPr/>
        </p:nvSpPr>
        <p:spPr>
          <a:xfrm>
            <a:off x="8939755" y="1174029"/>
            <a:ext cx="1980036" cy="1158875"/>
          </a:xfrm>
          <a:prstGeom prst="wedgeEllipseCallout">
            <a:avLst>
              <a:gd name="adj1" fmla="val -6880"/>
              <a:gd name="adj2" fmla="val 69286"/>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Calibri"/>
                <a:ea typeface="Calibri"/>
                <a:cs typeface="Calibri"/>
                <a:sym typeface="Calibri"/>
              </a:rPr>
              <a:t>This are the things you will deliver</a:t>
            </a:r>
            <a:endParaRPr sz="1800" b="0" i="0" u="none" strike="noStrike" cap="none">
              <a:solidFill>
                <a:schemeClr val="lt1"/>
              </a:solidFill>
              <a:latin typeface="Calibri"/>
              <a:ea typeface="Calibri"/>
              <a:cs typeface="Calibri"/>
              <a:sym typeface="Calibri"/>
            </a:endParaRPr>
          </a:p>
        </p:txBody>
      </p:sp>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6">
                                            <p:txEl>
                                              <p:pRg st="0" end="0"/>
                                            </p:txEl>
                                          </p:spTgt>
                                        </p:tgtEl>
                                        <p:attrNameLst>
                                          <p:attrName>style.visibility</p:attrName>
                                        </p:attrNameLst>
                                      </p:cBhvr>
                                      <p:to>
                                        <p:strVal val="visible"/>
                                      </p:to>
                                    </p:set>
                                    <p:anim calcmode="lin" valueType="num">
                                      <p:cBhvr additive="base">
                                        <p:cTn id="7" dur="500"/>
                                        <p:tgtEl>
                                          <p:spTgt spid="11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16">
                                            <p:txEl>
                                              <p:pRg st="1" end="1"/>
                                            </p:txEl>
                                          </p:spTgt>
                                        </p:tgtEl>
                                        <p:attrNameLst>
                                          <p:attrName>style.visibility</p:attrName>
                                        </p:attrNameLst>
                                      </p:cBhvr>
                                      <p:to>
                                        <p:strVal val="visible"/>
                                      </p:to>
                                    </p:set>
                                    <p:anim calcmode="lin" valueType="num">
                                      <p:cBhvr additive="base">
                                        <p:cTn id="12" dur="500"/>
                                        <p:tgtEl>
                                          <p:spTgt spid="11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6">
                                            <p:txEl>
                                              <p:pRg st="2" end="2"/>
                                            </p:txEl>
                                          </p:spTgt>
                                        </p:tgtEl>
                                        <p:attrNameLst>
                                          <p:attrName>style.visibility</p:attrName>
                                        </p:attrNameLst>
                                      </p:cBhvr>
                                      <p:to>
                                        <p:strVal val="visible"/>
                                      </p:to>
                                    </p:set>
                                    <p:anim calcmode="lin" valueType="num">
                                      <p:cBhvr additive="base">
                                        <p:cTn id="17" dur="500"/>
                                        <p:tgtEl>
                                          <p:spTgt spid="116">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16">
                                            <p:txEl>
                                              <p:pRg st="3" end="3"/>
                                            </p:txEl>
                                          </p:spTgt>
                                        </p:tgtEl>
                                        <p:attrNameLst>
                                          <p:attrName>style.visibility</p:attrName>
                                        </p:attrNameLst>
                                      </p:cBhvr>
                                      <p:to>
                                        <p:strVal val="visible"/>
                                      </p:to>
                                    </p:set>
                                    <p:anim calcmode="lin" valueType="num">
                                      <p:cBhvr additive="base">
                                        <p:cTn id="22" dur="500"/>
                                        <p:tgtEl>
                                          <p:spTgt spid="116">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16">
                                            <p:txEl>
                                              <p:pRg st="4" end="4"/>
                                            </p:txEl>
                                          </p:spTgt>
                                        </p:tgtEl>
                                        <p:attrNameLst>
                                          <p:attrName>style.visibility</p:attrName>
                                        </p:attrNameLst>
                                      </p:cBhvr>
                                      <p:to>
                                        <p:strVal val="visible"/>
                                      </p:to>
                                    </p:set>
                                    <p:anim calcmode="lin" valueType="num">
                                      <p:cBhvr additive="base">
                                        <p:cTn id="27" dur="500"/>
                                        <p:tgtEl>
                                          <p:spTgt spid="116">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116">
                                            <p:txEl>
                                              <p:pRg st="5" end="5"/>
                                            </p:txEl>
                                          </p:spTgt>
                                        </p:tgtEl>
                                        <p:attrNameLst>
                                          <p:attrName>style.visibility</p:attrName>
                                        </p:attrNameLst>
                                      </p:cBhvr>
                                      <p:to>
                                        <p:strVal val="visible"/>
                                      </p:to>
                                    </p:set>
                                    <p:anim calcmode="lin" valueType="num">
                                      <p:cBhvr additive="base">
                                        <p:cTn id="32" dur="500"/>
                                        <p:tgtEl>
                                          <p:spTgt spid="116">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5"/>
          <p:cNvSpPr txBox="1">
            <a:spLocks noGrp="1"/>
          </p:cNvSpPr>
          <p:nvPr>
            <p:ph type="title"/>
          </p:nvPr>
        </p:nvSpPr>
        <p:spPr>
          <a:xfrm>
            <a:off x="838200" y="365125"/>
            <a:ext cx="10515600" cy="9350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Functional and non-functional requirements</a:t>
            </a:r>
            <a:endParaRPr/>
          </a:p>
        </p:txBody>
      </p:sp>
      <p:sp>
        <p:nvSpPr>
          <p:cNvPr id="128" name="Google Shape;128;p5"/>
          <p:cNvSpPr txBox="1">
            <a:spLocks noGrp="1"/>
          </p:cNvSpPr>
          <p:nvPr>
            <p:ph type="body" idx="1"/>
          </p:nvPr>
        </p:nvSpPr>
        <p:spPr>
          <a:xfrm>
            <a:off x="898658" y="1300162"/>
            <a:ext cx="5852162" cy="5152912"/>
          </a:xfrm>
          <a:prstGeom prst="rect">
            <a:avLst/>
          </a:prstGeom>
          <a:noFill/>
          <a:ln>
            <a:noFill/>
          </a:ln>
        </p:spPr>
        <p:txBody>
          <a:bodyPr spcFirstLastPara="1" wrap="square" lIns="91425" tIns="45700" rIns="91425" bIns="45700" anchor="t" anchorCtr="0">
            <a:normAutofit/>
          </a:bodyPr>
          <a:lstStyle/>
          <a:p>
            <a:pPr marL="228600" lvl="0" indent="-64135" algn="l" rtl="0">
              <a:lnSpc>
                <a:spcPct val="90000"/>
              </a:lnSpc>
              <a:spcBef>
                <a:spcPts val="0"/>
              </a:spcBef>
              <a:spcAft>
                <a:spcPts val="0"/>
              </a:spcAft>
              <a:buClr>
                <a:schemeClr val="dk1"/>
              </a:buClr>
              <a:buSzPts val="2590"/>
              <a:buNone/>
            </a:pPr>
            <a:endParaRPr sz="2590" b="1" dirty="0"/>
          </a:p>
          <a:p>
            <a:pPr marL="228600" lvl="0" indent="-228600" algn="l" rtl="0">
              <a:lnSpc>
                <a:spcPct val="90000"/>
              </a:lnSpc>
              <a:spcBef>
                <a:spcPts val="1000"/>
              </a:spcBef>
              <a:spcAft>
                <a:spcPts val="0"/>
              </a:spcAft>
              <a:buClr>
                <a:schemeClr val="dk1"/>
              </a:buClr>
              <a:buSzPts val="2590"/>
              <a:buChar char="•"/>
            </a:pPr>
            <a:r>
              <a:rPr lang="en-US" sz="2590" dirty="0"/>
              <a:t>Functional requirements</a:t>
            </a:r>
            <a:endParaRPr dirty="0"/>
          </a:p>
          <a:p>
            <a:pPr marL="685800" lvl="1" indent="-228600" algn="l" rtl="0">
              <a:lnSpc>
                <a:spcPct val="90000"/>
              </a:lnSpc>
              <a:spcBef>
                <a:spcPts val="500"/>
              </a:spcBef>
              <a:spcAft>
                <a:spcPts val="0"/>
              </a:spcAft>
              <a:buClr>
                <a:schemeClr val="dk1"/>
              </a:buClr>
              <a:buSzPts val="2220"/>
              <a:buChar char="•"/>
            </a:pPr>
            <a:r>
              <a:rPr lang="en-US" sz="2220" dirty="0"/>
              <a:t>Statements of services the system should provide, how the system should react to particular inputs and how the system should behave in particular situations. May state what the system should not do.</a:t>
            </a:r>
            <a:endParaRPr dirty="0"/>
          </a:p>
          <a:p>
            <a:pPr marL="228600" lvl="0" indent="-228600" algn="l" rtl="0">
              <a:lnSpc>
                <a:spcPct val="90000"/>
              </a:lnSpc>
              <a:spcBef>
                <a:spcPts val="1000"/>
              </a:spcBef>
              <a:spcAft>
                <a:spcPts val="0"/>
              </a:spcAft>
              <a:buClr>
                <a:schemeClr val="dk1"/>
              </a:buClr>
              <a:buSzPts val="2590"/>
              <a:buChar char="•"/>
            </a:pPr>
            <a:r>
              <a:rPr lang="en-US" sz="2590" dirty="0"/>
              <a:t>Non-functional requirements</a:t>
            </a:r>
            <a:endParaRPr dirty="0"/>
          </a:p>
          <a:p>
            <a:pPr marL="685800" lvl="1" indent="-228600" algn="l" rtl="0">
              <a:lnSpc>
                <a:spcPct val="90000"/>
              </a:lnSpc>
              <a:spcBef>
                <a:spcPts val="500"/>
              </a:spcBef>
              <a:spcAft>
                <a:spcPts val="0"/>
              </a:spcAft>
              <a:buClr>
                <a:schemeClr val="dk1"/>
              </a:buClr>
              <a:buSzPts val="2220"/>
              <a:buChar char="•"/>
            </a:pPr>
            <a:r>
              <a:rPr lang="en-US" sz="2220" dirty="0"/>
              <a:t>Constraints on the services or functions offered by the system such as timing constraints, constraints on the development process, standards, etc. Often apply to the system as a whole rather than individual features or services.</a:t>
            </a:r>
            <a:endParaRPr dirty="0"/>
          </a:p>
          <a:p>
            <a:pPr marL="228600" lvl="0" indent="-64135" algn="l" rtl="0">
              <a:lnSpc>
                <a:spcPct val="90000"/>
              </a:lnSpc>
              <a:spcBef>
                <a:spcPts val="1000"/>
              </a:spcBef>
              <a:spcAft>
                <a:spcPts val="0"/>
              </a:spcAft>
              <a:buClr>
                <a:schemeClr val="dk1"/>
              </a:buClr>
              <a:buSzPts val="2590"/>
              <a:buNone/>
            </a:pPr>
            <a:endParaRPr sz="2590" dirty="0"/>
          </a:p>
        </p:txBody>
      </p:sp>
      <p:sp>
        <p:nvSpPr>
          <p:cNvPr id="129" name="Google Shape;129;p5"/>
          <p:cNvSpPr/>
          <p:nvPr/>
        </p:nvSpPr>
        <p:spPr>
          <a:xfrm>
            <a:off x="0" y="5557839"/>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0" name="Google Shape;130;p5"/>
          <p:cNvSpPr/>
          <p:nvPr/>
        </p:nvSpPr>
        <p:spPr>
          <a:xfrm rot="10800000">
            <a:off x="10448925" y="0"/>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31" name="Google Shape;131;p5"/>
          <p:cNvPicPr preferRelativeResize="0"/>
          <p:nvPr/>
        </p:nvPicPr>
        <p:blipFill rotWithShape="1">
          <a:blip r:embed="rId4">
            <a:alphaModFix/>
          </a:blip>
          <a:srcRect/>
          <a:stretch/>
        </p:blipFill>
        <p:spPr>
          <a:xfrm>
            <a:off x="8399923" y="2172805"/>
            <a:ext cx="1795967" cy="2512391"/>
          </a:xfrm>
          <a:prstGeom prst="rect">
            <a:avLst/>
          </a:prstGeom>
          <a:noFill/>
          <a:ln>
            <a:noFill/>
          </a:ln>
        </p:spPr>
      </p:pic>
    </p:spTree>
  </p:cSld>
  <p:clrMapOvr>
    <a:masterClrMapping/>
  </p:clrMapOvr>
  <p:transition spd="med">
    <p:push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a:spLocks noGrp="1"/>
          </p:cNvSpPr>
          <p:nvPr>
            <p:ph type="title"/>
          </p:nvPr>
        </p:nvSpPr>
        <p:spPr>
          <a:xfrm>
            <a:off x="838200" y="365125"/>
            <a:ext cx="10515600" cy="9350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Example</a:t>
            </a:r>
            <a:endParaRPr/>
          </a:p>
        </p:txBody>
      </p:sp>
      <p:sp>
        <p:nvSpPr>
          <p:cNvPr id="137" name="Google Shape;137;p6"/>
          <p:cNvSpPr txBox="1">
            <a:spLocks noGrp="1"/>
          </p:cNvSpPr>
          <p:nvPr>
            <p:ph type="body" idx="1"/>
          </p:nvPr>
        </p:nvSpPr>
        <p:spPr>
          <a:xfrm>
            <a:off x="1007165" y="1300162"/>
            <a:ext cx="6387548" cy="4915108"/>
          </a:xfrm>
          <a:prstGeom prst="rect">
            <a:avLst/>
          </a:prstGeom>
          <a:noFill/>
          <a:ln>
            <a:noFill/>
          </a:ln>
        </p:spPr>
        <p:txBody>
          <a:bodyPr spcFirstLastPara="1" wrap="square" lIns="91425" tIns="45700" rIns="91425" bIns="45700" anchor="t" anchorCtr="0">
            <a:normAutofit/>
          </a:bodyPr>
          <a:lstStyle/>
          <a:p>
            <a:pPr marL="228600" lvl="0" indent="-228600" algn="l" rtl="0">
              <a:lnSpc>
                <a:spcPct val="70000"/>
              </a:lnSpc>
              <a:spcBef>
                <a:spcPts val="0"/>
              </a:spcBef>
              <a:spcAft>
                <a:spcPts val="0"/>
              </a:spcAft>
              <a:buClr>
                <a:schemeClr val="dk1"/>
              </a:buClr>
              <a:buSzPts val="2590"/>
              <a:buChar char="•"/>
            </a:pPr>
            <a:r>
              <a:rPr lang="en-US" sz="2590" dirty="0"/>
              <a:t>Lets explain with an example first. Once we understand we can look into all aspects of functional and non functional requirements. </a:t>
            </a:r>
            <a:endParaRPr dirty="0"/>
          </a:p>
          <a:p>
            <a:pPr marL="228600" lvl="0" indent="-228600" algn="l" rtl="0">
              <a:lnSpc>
                <a:spcPct val="70000"/>
              </a:lnSpc>
              <a:spcBef>
                <a:spcPts val="1000"/>
              </a:spcBef>
              <a:spcAft>
                <a:spcPts val="0"/>
              </a:spcAft>
              <a:buClr>
                <a:schemeClr val="dk1"/>
              </a:buClr>
              <a:buSzPts val="2590"/>
              <a:buChar char="•"/>
            </a:pPr>
            <a:r>
              <a:rPr lang="en-US" sz="2590" dirty="0"/>
              <a:t>Lets say you are building a system like </a:t>
            </a:r>
            <a:r>
              <a:rPr lang="en-US" sz="2590" dirty="0" err="1"/>
              <a:t>usis</a:t>
            </a:r>
            <a:r>
              <a:rPr lang="en-US" sz="2590" dirty="0"/>
              <a:t> that can help BRAC University students to register into the courses.</a:t>
            </a:r>
            <a:endParaRPr dirty="0"/>
          </a:p>
          <a:p>
            <a:pPr marL="228600" lvl="0" indent="-228600" algn="l" rtl="0">
              <a:lnSpc>
                <a:spcPct val="70000"/>
              </a:lnSpc>
              <a:spcBef>
                <a:spcPts val="1000"/>
              </a:spcBef>
              <a:spcAft>
                <a:spcPts val="0"/>
              </a:spcAft>
              <a:buClr>
                <a:schemeClr val="dk1"/>
              </a:buClr>
              <a:buSzPts val="2590"/>
              <a:buChar char="•"/>
            </a:pPr>
            <a:r>
              <a:rPr lang="en-US" sz="2590" dirty="0"/>
              <a:t>So if asked what can be the functional and non functional requirements?</a:t>
            </a:r>
            <a:endParaRPr dirty="0"/>
          </a:p>
          <a:p>
            <a:pPr marL="228600" lvl="0" indent="-228600" algn="l" rtl="0">
              <a:lnSpc>
                <a:spcPct val="70000"/>
              </a:lnSpc>
              <a:spcBef>
                <a:spcPts val="1000"/>
              </a:spcBef>
              <a:spcAft>
                <a:spcPts val="0"/>
              </a:spcAft>
              <a:buClr>
                <a:schemeClr val="dk1"/>
              </a:buClr>
              <a:buSzPts val="2590"/>
              <a:buChar char="•"/>
            </a:pPr>
            <a:r>
              <a:rPr lang="en-US" sz="2590" dirty="0"/>
              <a:t>Functional requirements will be the features or the functionality it has and non functional property is the system property or the constraints it has.</a:t>
            </a:r>
            <a:endParaRPr dirty="0"/>
          </a:p>
          <a:p>
            <a:pPr marL="228600" lvl="0" indent="-228600" algn="l" rtl="0">
              <a:lnSpc>
                <a:spcPct val="70000"/>
              </a:lnSpc>
              <a:spcBef>
                <a:spcPts val="1000"/>
              </a:spcBef>
              <a:spcAft>
                <a:spcPts val="0"/>
              </a:spcAft>
              <a:buClr>
                <a:schemeClr val="dk1"/>
              </a:buClr>
              <a:buSzPts val="2590"/>
              <a:buChar char="•"/>
            </a:pPr>
            <a:r>
              <a:rPr lang="en-US" sz="2590" dirty="0"/>
              <a:t>Lets make it clearer by listing down some of its functional and non functional properties</a:t>
            </a:r>
            <a:endParaRPr sz="2590" dirty="0"/>
          </a:p>
          <a:p>
            <a:pPr marL="228600" lvl="0" indent="-64135" algn="l" rtl="0">
              <a:lnSpc>
                <a:spcPct val="70000"/>
              </a:lnSpc>
              <a:spcBef>
                <a:spcPts val="1000"/>
              </a:spcBef>
              <a:spcAft>
                <a:spcPts val="0"/>
              </a:spcAft>
              <a:buClr>
                <a:schemeClr val="dk1"/>
              </a:buClr>
              <a:buSzPts val="2590"/>
              <a:buNone/>
            </a:pPr>
            <a:endParaRPr sz="2590" dirty="0"/>
          </a:p>
          <a:p>
            <a:pPr marL="228600" lvl="0" indent="-64135" algn="l" rtl="0">
              <a:lnSpc>
                <a:spcPct val="70000"/>
              </a:lnSpc>
              <a:spcBef>
                <a:spcPts val="1000"/>
              </a:spcBef>
              <a:spcAft>
                <a:spcPts val="0"/>
              </a:spcAft>
              <a:buClr>
                <a:schemeClr val="dk1"/>
              </a:buClr>
              <a:buSzPts val="2590"/>
              <a:buNone/>
            </a:pPr>
            <a:endParaRPr sz="2590" dirty="0"/>
          </a:p>
        </p:txBody>
      </p:sp>
      <p:sp>
        <p:nvSpPr>
          <p:cNvPr id="138" name="Google Shape;138;p6"/>
          <p:cNvSpPr/>
          <p:nvPr/>
        </p:nvSpPr>
        <p:spPr>
          <a:xfrm>
            <a:off x="0" y="5557839"/>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9" name="Google Shape;139;p6"/>
          <p:cNvSpPr/>
          <p:nvPr/>
        </p:nvSpPr>
        <p:spPr>
          <a:xfrm rot="10800000">
            <a:off x="10448925" y="0"/>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0" name="Google Shape;140;p6"/>
          <p:cNvPicPr preferRelativeResize="0"/>
          <p:nvPr/>
        </p:nvPicPr>
        <p:blipFill rotWithShape="1">
          <a:blip r:embed="rId4">
            <a:alphaModFix/>
          </a:blip>
          <a:srcRect/>
          <a:stretch/>
        </p:blipFill>
        <p:spPr>
          <a:xfrm>
            <a:off x="7951304" y="2170413"/>
            <a:ext cx="3518453" cy="3174605"/>
          </a:xfrm>
          <a:prstGeom prst="rect">
            <a:avLst/>
          </a:prstGeom>
          <a:noFill/>
          <a:ln>
            <a:noFill/>
          </a:ln>
        </p:spPr>
      </p:pic>
    </p:spTree>
  </p:cSld>
  <p:clrMapOvr>
    <a:masterClrMapping/>
  </p:clrMapOvr>
  <p:transition spd="med">
    <p:push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7"/>
          <p:cNvSpPr txBox="1">
            <a:spLocks noGrp="1"/>
          </p:cNvSpPr>
          <p:nvPr>
            <p:ph type="title"/>
          </p:nvPr>
        </p:nvSpPr>
        <p:spPr>
          <a:xfrm>
            <a:off x="838200" y="365125"/>
            <a:ext cx="10515600" cy="9350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Example</a:t>
            </a:r>
            <a:endParaRPr/>
          </a:p>
        </p:txBody>
      </p:sp>
      <p:sp>
        <p:nvSpPr>
          <p:cNvPr id="146" name="Google Shape;146;p7"/>
          <p:cNvSpPr txBox="1">
            <a:spLocks noGrp="1"/>
          </p:cNvSpPr>
          <p:nvPr>
            <p:ph type="body" idx="1"/>
          </p:nvPr>
        </p:nvSpPr>
        <p:spPr>
          <a:xfrm>
            <a:off x="898658" y="1300162"/>
            <a:ext cx="5852162" cy="5152912"/>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a:p>
            <a:pPr marL="285750" lvl="0" indent="-107950" algn="l" rtl="0">
              <a:lnSpc>
                <a:spcPct val="90000"/>
              </a:lnSpc>
              <a:spcBef>
                <a:spcPts val="1000"/>
              </a:spcBef>
              <a:spcAft>
                <a:spcPts val="0"/>
              </a:spcAft>
              <a:buClr>
                <a:schemeClr val="dk1"/>
              </a:buClr>
              <a:buSzPts val="2800"/>
              <a:buFont typeface="Arial"/>
              <a:buNone/>
            </a:pPr>
            <a:endParaRPr/>
          </a:p>
          <a:p>
            <a:pPr marL="228600" lvl="0" indent="-50800" algn="l" rtl="0">
              <a:lnSpc>
                <a:spcPct val="90000"/>
              </a:lnSpc>
              <a:spcBef>
                <a:spcPts val="1000"/>
              </a:spcBef>
              <a:spcAft>
                <a:spcPts val="0"/>
              </a:spcAft>
              <a:buClr>
                <a:schemeClr val="dk1"/>
              </a:buClr>
              <a:buSzPts val="2800"/>
              <a:buNone/>
            </a:pPr>
            <a:endParaRPr/>
          </a:p>
        </p:txBody>
      </p:sp>
      <p:sp>
        <p:nvSpPr>
          <p:cNvPr id="147" name="Google Shape;147;p7"/>
          <p:cNvSpPr/>
          <p:nvPr/>
        </p:nvSpPr>
        <p:spPr>
          <a:xfrm>
            <a:off x="0" y="5557839"/>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8" name="Google Shape;148;p7"/>
          <p:cNvSpPr/>
          <p:nvPr/>
        </p:nvSpPr>
        <p:spPr>
          <a:xfrm rot="10800000">
            <a:off x="10448925" y="0"/>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49" name="Google Shape;149;p7"/>
          <p:cNvGrpSpPr/>
          <p:nvPr/>
        </p:nvGrpSpPr>
        <p:grpSpPr>
          <a:xfrm>
            <a:off x="2164560" y="1424971"/>
            <a:ext cx="8127920" cy="4803187"/>
            <a:chOff x="39" y="307739"/>
            <a:chExt cx="8127920" cy="4803187"/>
          </a:xfrm>
        </p:grpSpPr>
        <p:sp>
          <p:nvSpPr>
            <p:cNvPr id="150" name="Google Shape;150;p7"/>
            <p:cNvSpPr/>
            <p:nvPr/>
          </p:nvSpPr>
          <p:spPr>
            <a:xfrm>
              <a:off x="39" y="307739"/>
              <a:ext cx="3798093" cy="720000"/>
            </a:xfrm>
            <a:prstGeom prst="rect">
              <a:avLst/>
            </a:prstGeom>
            <a:gradFill>
              <a:gsLst>
                <a:gs pos="0">
                  <a:srgbClr val="5E81C9"/>
                </a:gs>
                <a:gs pos="50000">
                  <a:srgbClr val="3B70C9"/>
                </a:gs>
                <a:gs pos="100000">
                  <a:srgbClr val="2E60B8"/>
                </a:gs>
              </a:gsLst>
              <a:lin ang="5400000" scaled="0"/>
            </a:gradFill>
            <a:ln w="9525"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txBox="1"/>
            <p:nvPr/>
          </p:nvSpPr>
          <p:spPr>
            <a:xfrm>
              <a:off x="39" y="307739"/>
              <a:ext cx="3798093" cy="720000"/>
            </a:xfrm>
            <a:prstGeom prst="rect">
              <a:avLst/>
            </a:prstGeom>
            <a:noFill/>
            <a:ln>
              <a:noFill/>
            </a:ln>
          </p:spPr>
          <p:txBody>
            <a:bodyPr spcFirstLastPara="1" wrap="square" lIns="177800" tIns="101600" rIns="177800" bIns="101600" anchor="ctr" anchorCtr="0">
              <a:noAutofit/>
            </a:bodyPr>
            <a:lstStyle/>
            <a:p>
              <a:pPr marL="0" marR="0" lvl="0" indent="0" algn="ctr" rtl="0">
                <a:lnSpc>
                  <a:spcPct val="90000"/>
                </a:lnSpc>
                <a:spcBef>
                  <a:spcPts val="0"/>
                </a:spcBef>
                <a:spcAft>
                  <a:spcPts val="0"/>
                </a:spcAft>
                <a:buNone/>
              </a:pPr>
              <a:r>
                <a:rPr lang="en-US" sz="2500" b="0" i="0" u="none" strike="noStrike" cap="none">
                  <a:solidFill>
                    <a:schemeClr val="lt1"/>
                  </a:solidFill>
                  <a:latin typeface="Calibri"/>
                  <a:ea typeface="Calibri"/>
                  <a:cs typeface="Calibri"/>
                  <a:sym typeface="Calibri"/>
                </a:rPr>
                <a:t>Functional</a:t>
              </a:r>
              <a:endParaRPr sz="2500" b="0" i="0" u="none" strike="noStrike" cap="none">
                <a:solidFill>
                  <a:schemeClr val="lt1"/>
                </a:solidFill>
                <a:latin typeface="Calibri"/>
                <a:ea typeface="Calibri"/>
                <a:cs typeface="Calibri"/>
                <a:sym typeface="Calibri"/>
              </a:endParaRPr>
            </a:p>
          </p:txBody>
        </p:sp>
        <p:sp>
          <p:nvSpPr>
            <p:cNvPr id="152" name="Google Shape;152;p7"/>
            <p:cNvSpPr/>
            <p:nvPr/>
          </p:nvSpPr>
          <p:spPr>
            <a:xfrm>
              <a:off x="39" y="1027739"/>
              <a:ext cx="3798093" cy="4083187"/>
            </a:xfrm>
            <a:prstGeom prst="rect">
              <a:avLst/>
            </a:prstGeom>
            <a:solidFill>
              <a:srgbClr val="CCD3EA">
                <a:alpha val="89803"/>
              </a:srgbClr>
            </a:solidFill>
            <a:ln w="9525" cap="flat" cmpd="sng">
              <a:solidFill>
                <a:srgbClr val="CCD3E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txBox="1"/>
            <p:nvPr/>
          </p:nvSpPr>
          <p:spPr>
            <a:xfrm>
              <a:off x="39" y="1027739"/>
              <a:ext cx="3798093" cy="4083187"/>
            </a:xfrm>
            <a:prstGeom prst="rect">
              <a:avLst/>
            </a:prstGeom>
            <a:noFill/>
            <a:ln>
              <a:noFill/>
            </a:ln>
          </p:spPr>
          <p:txBody>
            <a:bodyPr spcFirstLastPara="1" wrap="square" lIns="133350" tIns="133350" rIns="177800" bIns="200025" anchor="t" anchorCtr="0">
              <a:noAutofit/>
            </a:bodyPr>
            <a:lstStyle/>
            <a:p>
              <a:pPr marL="228600" marR="0" lvl="1" indent="-228600" algn="l" rtl="0">
                <a:lnSpc>
                  <a:spcPct val="90000"/>
                </a:lnSpc>
                <a:spcBef>
                  <a:spcPts val="0"/>
                </a:spcBef>
                <a:spcAft>
                  <a:spcPts val="0"/>
                </a:spcAft>
                <a:buClr>
                  <a:schemeClr val="dk1"/>
                </a:buClr>
                <a:buSzPts val="2500"/>
                <a:buFont typeface="Calibri"/>
                <a:buChar char="•"/>
              </a:pPr>
              <a:r>
                <a:rPr lang="en-US" sz="2500" b="0" i="0" u="none" strike="noStrike" cap="none" dirty="0">
                  <a:solidFill>
                    <a:schemeClr val="dk1"/>
                  </a:solidFill>
                  <a:latin typeface="Calibri"/>
                  <a:ea typeface="Calibri"/>
                  <a:cs typeface="Calibri"/>
                  <a:sym typeface="Calibri"/>
                </a:rPr>
                <a:t>Student can add a course</a:t>
              </a:r>
              <a:endParaRPr sz="2500" b="0" i="0" u="none" strike="noStrike" cap="none" dirty="0">
                <a:solidFill>
                  <a:schemeClr val="dk1"/>
                </a:solidFill>
                <a:latin typeface="Calibri"/>
                <a:ea typeface="Calibri"/>
                <a:cs typeface="Calibri"/>
                <a:sym typeface="Calibri"/>
              </a:endParaRPr>
            </a:p>
            <a:p>
              <a:pPr marL="228600" marR="0" lvl="1" indent="-228600" algn="l" rtl="0">
                <a:lnSpc>
                  <a:spcPct val="90000"/>
                </a:lnSpc>
                <a:spcBef>
                  <a:spcPts val="375"/>
                </a:spcBef>
                <a:spcAft>
                  <a:spcPts val="0"/>
                </a:spcAft>
                <a:buClr>
                  <a:schemeClr val="dk1"/>
                </a:buClr>
                <a:buSzPts val="2500"/>
                <a:buFont typeface="Calibri"/>
                <a:buChar char="•"/>
              </a:pPr>
              <a:r>
                <a:rPr lang="en-US" sz="2500" b="0" i="0" u="none" strike="noStrike" cap="none" dirty="0">
                  <a:solidFill>
                    <a:schemeClr val="dk1"/>
                  </a:solidFill>
                  <a:latin typeface="Calibri"/>
                  <a:ea typeface="Calibri"/>
                  <a:cs typeface="Calibri"/>
                  <a:sym typeface="Calibri"/>
                </a:rPr>
                <a:t>Drop a course</a:t>
              </a:r>
              <a:endParaRPr sz="2500" b="0" i="0" u="none" strike="noStrike" cap="none" dirty="0">
                <a:solidFill>
                  <a:schemeClr val="dk1"/>
                </a:solidFill>
                <a:latin typeface="Calibri"/>
                <a:ea typeface="Calibri"/>
                <a:cs typeface="Calibri"/>
                <a:sym typeface="Calibri"/>
              </a:endParaRPr>
            </a:p>
            <a:p>
              <a:pPr marL="228600" marR="0" lvl="1" indent="-228600" algn="l" rtl="0">
                <a:lnSpc>
                  <a:spcPct val="90000"/>
                </a:lnSpc>
                <a:spcBef>
                  <a:spcPts val="375"/>
                </a:spcBef>
                <a:spcAft>
                  <a:spcPts val="0"/>
                </a:spcAft>
                <a:buClr>
                  <a:schemeClr val="dk1"/>
                </a:buClr>
                <a:buSzPts val="2500"/>
                <a:buFont typeface="Calibri"/>
                <a:buChar char="•"/>
              </a:pPr>
              <a:r>
                <a:rPr lang="en-US" sz="2500" b="0" i="0" u="none" strike="noStrike" cap="none" dirty="0">
                  <a:solidFill>
                    <a:schemeClr val="dk1"/>
                  </a:solidFill>
                  <a:latin typeface="Calibri"/>
                  <a:ea typeface="Calibri"/>
                  <a:cs typeface="Calibri"/>
                  <a:sym typeface="Calibri"/>
                </a:rPr>
                <a:t>See available seats</a:t>
              </a:r>
              <a:endParaRPr sz="2500" b="0" i="0" u="none" strike="noStrike" cap="none" dirty="0">
                <a:solidFill>
                  <a:schemeClr val="dk1"/>
                </a:solidFill>
                <a:latin typeface="Calibri"/>
                <a:ea typeface="Calibri"/>
                <a:cs typeface="Calibri"/>
                <a:sym typeface="Calibri"/>
              </a:endParaRPr>
            </a:p>
            <a:p>
              <a:pPr marL="228600" marR="0" lvl="1" indent="-228600" algn="l" rtl="0">
                <a:lnSpc>
                  <a:spcPct val="90000"/>
                </a:lnSpc>
                <a:spcBef>
                  <a:spcPts val="375"/>
                </a:spcBef>
                <a:spcAft>
                  <a:spcPts val="0"/>
                </a:spcAft>
                <a:buClr>
                  <a:schemeClr val="dk1"/>
                </a:buClr>
                <a:buSzPts val="2500"/>
                <a:buFont typeface="Calibri"/>
                <a:buChar char="•"/>
              </a:pPr>
              <a:r>
                <a:rPr lang="en-US" sz="2500" b="0" i="0" u="none" strike="noStrike" cap="none" dirty="0">
                  <a:solidFill>
                    <a:schemeClr val="dk1"/>
                  </a:solidFill>
                  <a:latin typeface="Calibri"/>
                  <a:ea typeface="Calibri"/>
                  <a:cs typeface="Calibri"/>
                  <a:sym typeface="Calibri"/>
                </a:rPr>
                <a:t>See the routine</a:t>
              </a:r>
              <a:endParaRPr sz="2500" b="0" i="0" u="none" strike="noStrike" cap="none" dirty="0">
                <a:solidFill>
                  <a:schemeClr val="dk1"/>
                </a:solidFill>
                <a:latin typeface="Calibri"/>
                <a:ea typeface="Calibri"/>
                <a:cs typeface="Calibri"/>
                <a:sym typeface="Calibri"/>
              </a:endParaRPr>
            </a:p>
            <a:p>
              <a:pPr marL="228600" marR="0" lvl="1" indent="-228600" algn="l" rtl="0">
                <a:lnSpc>
                  <a:spcPct val="90000"/>
                </a:lnSpc>
                <a:spcBef>
                  <a:spcPts val="375"/>
                </a:spcBef>
                <a:spcAft>
                  <a:spcPts val="0"/>
                </a:spcAft>
                <a:buClr>
                  <a:schemeClr val="dk1"/>
                </a:buClr>
                <a:buSzPts val="2500"/>
                <a:buFont typeface="Calibri"/>
                <a:buChar char="•"/>
              </a:pPr>
              <a:r>
                <a:rPr lang="en-US" sz="2500" b="0" i="0" u="none" strike="noStrike" cap="none" dirty="0">
                  <a:solidFill>
                    <a:schemeClr val="dk1"/>
                  </a:solidFill>
                  <a:latin typeface="Calibri"/>
                  <a:ea typeface="Calibri"/>
                  <a:cs typeface="Calibri"/>
                  <a:sym typeface="Calibri"/>
                </a:rPr>
                <a:t>Students will require password and student Id to log in</a:t>
              </a:r>
              <a:endParaRPr sz="2500" b="0" i="0" u="none" strike="noStrike" cap="none" dirty="0">
                <a:solidFill>
                  <a:schemeClr val="dk1"/>
                </a:solidFill>
                <a:latin typeface="Calibri"/>
                <a:ea typeface="Calibri"/>
                <a:cs typeface="Calibri"/>
                <a:sym typeface="Calibri"/>
              </a:endParaRPr>
            </a:p>
            <a:p>
              <a:pPr marL="228600" marR="0" lvl="1" indent="-228600" algn="l" rtl="0">
                <a:lnSpc>
                  <a:spcPct val="90000"/>
                </a:lnSpc>
                <a:spcBef>
                  <a:spcPts val="375"/>
                </a:spcBef>
                <a:spcAft>
                  <a:spcPts val="0"/>
                </a:spcAft>
                <a:buClr>
                  <a:schemeClr val="dk1"/>
                </a:buClr>
                <a:buSzPts val="2500"/>
                <a:buFont typeface="Calibri"/>
                <a:buChar char="•"/>
              </a:pPr>
              <a:r>
                <a:rPr lang="en-US" sz="2500" b="0" i="0" u="none" strike="noStrike" cap="none" dirty="0">
                  <a:solidFill>
                    <a:schemeClr val="dk1"/>
                  </a:solidFill>
                  <a:latin typeface="Calibri"/>
                  <a:ea typeface="Calibri"/>
                  <a:cs typeface="Calibri"/>
                  <a:sym typeface="Calibri"/>
                </a:rPr>
                <a:t>Faculty name and initials</a:t>
              </a:r>
              <a:endParaRPr sz="2500" b="0" i="0" u="none" strike="noStrike" cap="none" dirty="0">
                <a:solidFill>
                  <a:schemeClr val="dk1"/>
                </a:solidFill>
                <a:latin typeface="Calibri"/>
                <a:ea typeface="Calibri"/>
                <a:cs typeface="Calibri"/>
                <a:sym typeface="Calibri"/>
              </a:endParaRPr>
            </a:p>
            <a:p>
              <a:pPr marL="228600" marR="0" lvl="1" indent="-228600" algn="l" rtl="0">
                <a:lnSpc>
                  <a:spcPct val="90000"/>
                </a:lnSpc>
                <a:spcBef>
                  <a:spcPts val="375"/>
                </a:spcBef>
                <a:spcAft>
                  <a:spcPts val="0"/>
                </a:spcAft>
                <a:buClr>
                  <a:schemeClr val="dk1"/>
                </a:buClr>
                <a:buSzPts val="2500"/>
                <a:buFont typeface="Calibri"/>
                <a:buChar char="•"/>
              </a:pPr>
              <a:r>
                <a:rPr lang="en-US" sz="2500" dirty="0" err="1">
                  <a:solidFill>
                    <a:schemeClr val="dk1"/>
                  </a:solidFill>
                  <a:latin typeface="Calibri"/>
                  <a:ea typeface="Calibri"/>
                  <a:cs typeface="Calibri"/>
                  <a:sym typeface="Calibri"/>
                </a:rPr>
                <a:t>etc</a:t>
              </a:r>
              <a:endParaRPr sz="2500" b="0" i="0" u="none" strike="noStrike" cap="none" dirty="0">
                <a:solidFill>
                  <a:schemeClr val="dk1"/>
                </a:solidFill>
                <a:latin typeface="Calibri"/>
                <a:ea typeface="Calibri"/>
                <a:cs typeface="Calibri"/>
                <a:sym typeface="Calibri"/>
              </a:endParaRPr>
            </a:p>
          </p:txBody>
        </p:sp>
        <p:sp>
          <p:nvSpPr>
            <p:cNvPr id="154" name="Google Shape;154;p7"/>
            <p:cNvSpPr/>
            <p:nvPr/>
          </p:nvSpPr>
          <p:spPr>
            <a:xfrm>
              <a:off x="4329866" y="307739"/>
              <a:ext cx="3798093" cy="720000"/>
            </a:xfrm>
            <a:prstGeom prst="rect">
              <a:avLst/>
            </a:prstGeom>
            <a:gradFill>
              <a:gsLst>
                <a:gs pos="0">
                  <a:srgbClr val="5E81C9"/>
                </a:gs>
                <a:gs pos="50000">
                  <a:srgbClr val="3B70C9"/>
                </a:gs>
                <a:gs pos="100000">
                  <a:srgbClr val="2E60B8"/>
                </a:gs>
              </a:gsLst>
              <a:lin ang="5400000" scaled="0"/>
            </a:gradFill>
            <a:ln w="9525"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txBox="1"/>
            <p:nvPr/>
          </p:nvSpPr>
          <p:spPr>
            <a:xfrm>
              <a:off x="4329866" y="307739"/>
              <a:ext cx="3798093" cy="720000"/>
            </a:xfrm>
            <a:prstGeom prst="rect">
              <a:avLst/>
            </a:prstGeom>
            <a:noFill/>
            <a:ln>
              <a:noFill/>
            </a:ln>
          </p:spPr>
          <p:txBody>
            <a:bodyPr spcFirstLastPara="1" wrap="square" lIns="177800" tIns="101600" rIns="177800" bIns="101600" anchor="ctr" anchorCtr="0">
              <a:noAutofit/>
            </a:bodyPr>
            <a:lstStyle/>
            <a:p>
              <a:pPr marL="0" marR="0" lvl="0" indent="0" algn="ctr" rtl="0">
                <a:lnSpc>
                  <a:spcPct val="90000"/>
                </a:lnSpc>
                <a:spcBef>
                  <a:spcPts val="0"/>
                </a:spcBef>
                <a:spcAft>
                  <a:spcPts val="0"/>
                </a:spcAft>
                <a:buNone/>
              </a:pPr>
              <a:r>
                <a:rPr lang="en-US" sz="2500" b="0" i="0" u="none" strike="noStrike" cap="none">
                  <a:solidFill>
                    <a:schemeClr val="lt1"/>
                  </a:solidFill>
                  <a:latin typeface="Calibri"/>
                  <a:ea typeface="Calibri"/>
                  <a:cs typeface="Calibri"/>
                  <a:sym typeface="Calibri"/>
                </a:rPr>
                <a:t>Non Functional</a:t>
              </a:r>
              <a:endParaRPr sz="2500" b="0" i="0" u="none" strike="noStrike" cap="none">
                <a:solidFill>
                  <a:schemeClr val="lt1"/>
                </a:solidFill>
                <a:latin typeface="Calibri"/>
                <a:ea typeface="Calibri"/>
                <a:cs typeface="Calibri"/>
                <a:sym typeface="Calibri"/>
              </a:endParaRPr>
            </a:p>
          </p:txBody>
        </p:sp>
        <p:sp>
          <p:nvSpPr>
            <p:cNvPr id="156" name="Google Shape;156;p7"/>
            <p:cNvSpPr/>
            <p:nvPr/>
          </p:nvSpPr>
          <p:spPr>
            <a:xfrm>
              <a:off x="4329866" y="1027739"/>
              <a:ext cx="3798093" cy="4083187"/>
            </a:xfrm>
            <a:prstGeom prst="rect">
              <a:avLst/>
            </a:prstGeom>
            <a:solidFill>
              <a:srgbClr val="CCD3EA">
                <a:alpha val="89803"/>
              </a:srgbClr>
            </a:solidFill>
            <a:ln w="9525" cap="flat" cmpd="sng">
              <a:solidFill>
                <a:srgbClr val="CCD3E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txBox="1"/>
            <p:nvPr/>
          </p:nvSpPr>
          <p:spPr>
            <a:xfrm>
              <a:off x="4329866" y="1027739"/>
              <a:ext cx="3798093" cy="4083187"/>
            </a:xfrm>
            <a:prstGeom prst="rect">
              <a:avLst/>
            </a:prstGeom>
            <a:noFill/>
            <a:ln>
              <a:noFill/>
            </a:ln>
          </p:spPr>
          <p:txBody>
            <a:bodyPr spcFirstLastPara="1" wrap="square" lIns="133350" tIns="133350" rIns="177800" bIns="200025" anchor="t" anchorCtr="0">
              <a:noAutofit/>
            </a:bodyPr>
            <a:lstStyle/>
            <a:p>
              <a:pPr marL="228600" marR="0" lvl="1" indent="-228600" algn="l" rtl="0">
                <a:lnSpc>
                  <a:spcPct val="90000"/>
                </a:lnSpc>
                <a:spcBef>
                  <a:spcPts val="0"/>
                </a:spcBef>
                <a:spcAft>
                  <a:spcPts val="0"/>
                </a:spcAft>
                <a:buClr>
                  <a:schemeClr val="dk1"/>
                </a:buClr>
                <a:buSzPts val="2500"/>
                <a:buFont typeface="Calibri"/>
                <a:buChar char="•"/>
              </a:pPr>
              <a:r>
                <a:rPr lang="en-US" sz="2500" b="0" i="0" u="none" strike="noStrike" cap="none" dirty="0">
                  <a:solidFill>
                    <a:schemeClr val="dk1"/>
                  </a:solidFill>
                  <a:latin typeface="Calibri"/>
                  <a:ea typeface="Calibri"/>
                  <a:cs typeface="Calibri"/>
                  <a:sym typeface="Calibri"/>
                </a:rPr>
                <a:t>Log in system should be secured</a:t>
              </a:r>
              <a:endParaRPr sz="2500" b="0" i="0" u="none" strike="noStrike" cap="none" dirty="0">
                <a:solidFill>
                  <a:schemeClr val="dk1"/>
                </a:solidFill>
                <a:latin typeface="Calibri"/>
                <a:ea typeface="Calibri"/>
                <a:cs typeface="Calibri"/>
                <a:sym typeface="Calibri"/>
              </a:endParaRPr>
            </a:p>
            <a:p>
              <a:pPr marL="228600" marR="0" lvl="1" indent="-228600" algn="l" rtl="0">
                <a:lnSpc>
                  <a:spcPct val="90000"/>
                </a:lnSpc>
                <a:spcBef>
                  <a:spcPts val="375"/>
                </a:spcBef>
                <a:spcAft>
                  <a:spcPts val="0"/>
                </a:spcAft>
                <a:buClr>
                  <a:schemeClr val="dk1"/>
                </a:buClr>
                <a:buSzPts val="2500"/>
                <a:buFont typeface="Calibri"/>
                <a:buChar char="•"/>
              </a:pPr>
              <a:r>
                <a:rPr lang="en-US" sz="2500" b="0" i="0" u="none" strike="noStrike" cap="none" dirty="0">
                  <a:solidFill>
                    <a:schemeClr val="dk1"/>
                  </a:solidFill>
                  <a:latin typeface="Calibri"/>
                  <a:ea typeface="Calibri"/>
                  <a:cs typeface="Calibri"/>
                  <a:sym typeface="Calibri"/>
                </a:rPr>
                <a:t>It should be able to handle 500 request per minute so that it does not crash in peak times</a:t>
              </a:r>
              <a:endParaRPr sz="2500" b="0" i="0" u="none" strike="noStrike" cap="none" dirty="0">
                <a:solidFill>
                  <a:schemeClr val="dk1"/>
                </a:solidFill>
                <a:latin typeface="Calibri"/>
                <a:ea typeface="Calibri"/>
                <a:cs typeface="Calibri"/>
                <a:sym typeface="Calibri"/>
              </a:endParaRPr>
            </a:p>
            <a:p>
              <a:pPr marL="228600" marR="0" lvl="1" indent="-228600" algn="l" rtl="0">
                <a:lnSpc>
                  <a:spcPct val="90000"/>
                </a:lnSpc>
                <a:spcBef>
                  <a:spcPts val="375"/>
                </a:spcBef>
                <a:spcAft>
                  <a:spcPts val="0"/>
                </a:spcAft>
                <a:buClr>
                  <a:schemeClr val="dk1"/>
                </a:buClr>
                <a:buSzPts val="2500"/>
                <a:buFont typeface="Calibri"/>
                <a:buChar char="•"/>
              </a:pPr>
              <a:r>
                <a:rPr lang="en-US" sz="2500" b="0" i="0" u="none" strike="noStrike" cap="none" dirty="0">
                  <a:solidFill>
                    <a:schemeClr val="dk1"/>
                  </a:solidFill>
                  <a:latin typeface="Calibri"/>
                  <a:ea typeface="Calibri"/>
                  <a:cs typeface="Calibri"/>
                  <a:sym typeface="Calibri"/>
                </a:rPr>
                <a:t>It should be usable in pc, smartphones, phones and tabs</a:t>
              </a:r>
              <a:endParaRPr sz="2500" b="0" i="0" u="none" strike="noStrike" cap="none" dirty="0">
                <a:solidFill>
                  <a:schemeClr val="dk1"/>
                </a:solidFill>
                <a:latin typeface="Calibri"/>
                <a:ea typeface="Calibri"/>
                <a:cs typeface="Calibri"/>
                <a:sym typeface="Calibri"/>
              </a:endParaRPr>
            </a:p>
            <a:p>
              <a:pPr marL="228600" marR="0" lvl="1" indent="-228600" algn="l" rtl="0">
                <a:lnSpc>
                  <a:spcPct val="90000"/>
                </a:lnSpc>
                <a:spcBef>
                  <a:spcPts val="375"/>
                </a:spcBef>
                <a:spcAft>
                  <a:spcPts val="0"/>
                </a:spcAft>
                <a:buClr>
                  <a:schemeClr val="dk1"/>
                </a:buClr>
                <a:buSzPts val="2500"/>
                <a:buFont typeface="Calibri"/>
                <a:buChar char="•"/>
              </a:pPr>
              <a:r>
                <a:rPr lang="en-US" sz="2500" b="0" i="0" u="none" strike="noStrike" cap="none" dirty="0" err="1">
                  <a:solidFill>
                    <a:schemeClr val="dk1"/>
                  </a:solidFill>
                  <a:latin typeface="Calibri"/>
                  <a:ea typeface="Calibri"/>
                  <a:cs typeface="Calibri"/>
                  <a:sym typeface="Calibri"/>
                </a:rPr>
                <a:t>etc</a:t>
              </a:r>
              <a:endParaRPr sz="2500" b="0" i="0" u="none" strike="noStrike" cap="none" dirty="0">
                <a:solidFill>
                  <a:schemeClr val="dk1"/>
                </a:solidFill>
                <a:latin typeface="Calibri"/>
                <a:ea typeface="Calibri"/>
                <a:cs typeface="Calibri"/>
                <a:sym typeface="Calibri"/>
              </a:endParaRPr>
            </a:p>
          </p:txBody>
        </p:sp>
      </p:grpSp>
    </p:spTree>
  </p:cSld>
  <p:clrMapOvr>
    <a:masterClrMapping/>
  </p:clrMapOvr>
  <p:transition spd="med">
    <p:push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8"/>
          <p:cNvSpPr txBox="1">
            <a:spLocks noGrp="1"/>
          </p:cNvSpPr>
          <p:nvPr>
            <p:ph type="title"/>
          </p:nvPr>
        </p:nvSpPr>
        <p:spPr>
          <a:xfrm>
            <a:off x="838200" y="365125"/>
            <a:ext cx="10515600" cy="9350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Functional requirements</a:t>
            </a:r>
            <a:endParaRPr/>
          </a:p>
        </p:txBody>
      </p:sp>
      <p:sp>
        <p:nvSpPr>
          <p:cNvPr id="163" name="Google Shape;163;p8"/>
          <p:cNvSpPr txBox="1">
            <a:spLocks noGrp="1"/>
          </p:cNvSpPr>
          <p:nvPr>
            <p:ph type="body" idx="1"/>
          </p:nvPr>
        </p:nvSpPr>
        <p:spPr>
          <a:xfrm>
            <a:off x="1007164" y="1300162"/>
            <a:ext cx="5743655" cy="486209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Describe functionality or system services.</a:t>
            </a:r>
            <a:endParaRPr dirty="0"/>
          </a:p>
          <a:p>
            <a:pPr marL="228600" lvl="0" indent="-228600" algn="l" rtl="0">
              <a:lnSpc>
                <a:spcPct val="90000"/>
              </a:lnSpc>
              <a:spcBef>
                <a:spcPts val="1000"/>
              </a:spcBef>
              <a:spcAft>
                <a:spcPts val="0"/>
              </a:spcAft>
              <a:buClr>
                <a:schemeClr val="dk1"/>
              </a:buClr>
              <a:buSzPts val="2800"/>
              <a:buChar char="•"/>
            </a:pPr>
            <a:r>
              <a:rPr lang="en-US" dirty="0"/>
              <a:t>Depend on the type of software, expected users and the type of system where the software is used.</a:t>
            </a:r>
            <a:endParaRPr dirty="0"/>
          </a:p>
          <a:p>
            <a:pPr marL="228600" lvl="0" indent="-228600" algn="l" rtl="0">
              <a:lnSpc>
                <a:spcPct val="90000"/>
              </a:lnSpc>
              <a:spcBef>
                <a:spcPts val="1000"/>
              </a:spcBef>
              <a:spcAft>
                <a:spcPts val="0"/>
              </a:spcAft>
              <a:buClr>
                <a:schemeClr val="dk1"/>
              </a:buClr>
              <a:buSzPts val="2800"/>
              <a:buChar char="•"/>
            </a:pPr>
            <a:r>
              <a:rPr lang="en-US" dirty="0"/>
              <a:t>Functional </a:t>
            </a:r>
            <a:r>
              <a:rPr lang="en-US" b="1" dirty="0"/>
              <a:t>user requirements</a:t>
            </a:r>
            <a:r>
              <a:rPr lang="en-US" dirty="0"/>
              <a:t> may be high-level statements of what the system should do.</a:t>
            </a:r>
            <a:endParaRPr dirty="0"/>
          </a:p>
          <a:p>
            <a:pPr marL="228600" lvl="0" indent="-228600" algn="l" rtl="0">
              <a:lnSpc>
                <a:spcPct val="90000"/>
              </a:lnSpc>
              <a:spcBef>
                <a:spcPts val="1000"/>
              </a:spcBef>
              <a:spcAft>
                <a:spcPts val="0"/>
              </a:spcAft>
              <a:buClr>
                <a:schemeClr val="dk1"/>
              </a:buClr>
              <a:buSzPts val="2800"/>
              <a:buChar char="•"/>
            </a:pPr>
            <a:r>
              <a:rPr lang="en-US" dirty="0"/>
              <a:t>Functional </a:t>
            </a:r>
            <a:r>
              <a:rPr lang="en-US" b="1" dirty="0"/>
              <a:t>system requirements</a:t>
            </a:r>
            <a:r>
              <a:rPr lang="en-US" dirty="0"/>
              <a:t> should describe the system services in detail.</a:t>
            </a:r>
            <a:endParaRPr dirty="0"/>
          </a:p>
        </p:txBody>
      </p:sp>
      <p:sp>
        <p:nvSpPr>
          <p:cNvPr id="164" name="Google Shape;164;p8"/>
          <p:cNvSpPr/>
          <p:nvPr/>
        </p:nvSpPr>
        <p:spPr>
          <a:xfrm>
            <a:off x="0" y="5557839"/>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8"/>
          <p:cNvSpPr/>
          <p:nvPr/>
        </p:nvSpPr>
        <p:spPr>
          <a:xfrm rot="10800000">
            <a:off x="10448925" y="0"/>
            <a:ext cx="1743075" cy="1300162"/>
          </a:xfrm>
          <a:prstGeom prst="rtTriangle">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6" name="Google Shape;166;p8"/>
          <p:cNvPicPr preferRelativeResize="0"/>
          <p:nvPr/>
        </p:nvPicPr>
        <p:blipFill rotWithShape="1">
          <a:blip r:embed="rId4">
            <a:alphaModFix/>
          </a:blip>
          <a:srcRect/>
          <a:stretch/>
        </p:blipFill>
        <p:spPr>
          <a:xfrm>
            <a:off x="7205969" y="1410008"/>
            <a:ext cx="4147831" cy="4147831"/>
          </a:xfrm>
          <a:prstGeom prst="rect">
            <a:avLst/>
          </a:prstGeom>
          <a:noFill/>
          <a:ln>
            <a:noFill/>
          </a:ln>
        </p:spPr>
      </p:pic>
    </p:spTree>
  </p:cSld>
  <p:clrMapOvr>
    <a:masterClrMapping/>
  </p:clrMapOvr>
  <p:transition spd="med">
    <p:push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25F875-994F-8D39-3F6A-43B994695CD0}"/>
              </a:ext>
            </a:extLst>
          </p:cNvPr>
          <p:cNvPicPr>
            <a:picLocks noChangeAspect="1"/>
          </p:cNvPicPr>
          <p:nvPr/>
        </p:nvPicPr>
        <p:blipFill>
          <a:blip r:embed="rId2"/>
          <a:stretch>
            <a:fillRect/>
          </a:stretch>
        </p:blipFill>
        <p:spPr>
          <a:xfrm>
            <a:off x="1856783" y="209100"/>
            <a:ext cx="8478433" cy="6439799"/>
          </a:xfrm>
          <a:prstGeom prst="rect">
            <a:avLst/>
          </a:prstGeom>
        </p:spPr>
      </p:pic>
    </p:spTree>
    <p:extLst>
      <p:ext uri="{BB962C8B-B14F-4D97-AF65-F5344CB8AC3E}">
        <p14:creationId xmlns:p14="http://schemas.microsoft.com/office/powerpoint/2010/main" val="418465079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1387</Words>
  <Application>Microsoft Office PowerPoint</Application>
  <PresentationFormat>Widescreen</PresentationFormat>
  <Paragraphs>161</Paragraphs>
  <Slides>27</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Noto Sans Symbols</vt:lpstr>
      <vt:lpstr>Office Theme</vt:lpstr>
      <vt:lpstr>Software Engineering Requirements Engineering </vt:lpstr>
      <vt:lpstr>Requirements Engineering</vt:lpstr>
      <vt:lpstr>Topics</vt:lpstr>
      <vt:lpstr>What is a requirements?</vt:lpstr>
      <vt:lpstr>Functional and non-functional requirements</vt:lpstr>
      <vt:lpstr>Example</vt:lpstr>
      <vt:lpstr>Example</vt:lpstr>
      <vt:lpstr>Functional requirements</vt:lpstr>
      <vt:lpstr>PowerPoint Presentation</vt:lpstr>
      <vt:lpstr>Functional and non-functional requirements</vt:lpstr>
      <vt:lpstr>Non-functional requirements</vt:lpstr>
      <vt:lpstr>Non-functional classifications</vt:lpstr>
      <vt:lpstr>Non-functional requirements</vt:lpstr>
      <vt:lpstr>Metrics for specifying non-functional requirements</vt:lpstr>
      <vt:lpstr>Another Example Functional and non-functional </vt:lpstr>
      <vt:lpstr>Requirements engineering processes</vt:lpstr>
      <vt:lpstr>Requirement Engineering process</vt:lpstr>
      <vt:lpstr>Feasibility studies</vt:lpstr>
      <vt:lpstr> Requirements engineering: Elicitation and analysis</vt:lpstr>
      <vt:lpstr> Requirements engineering:Process</vt:lpstr>
      <vt:lpstr> Requirements Discovery</vt:lpstr>
      <vt:lpstr> Requirements Discovery</vt:lpstr>
      <vt:lpstr> Requirement Validation</vt:lpstr>
      <vt:lpstr> Requirements validation techniques</vt:lpstr>
      <vt:lpstr> Requirements management</vt:lpstr>
      <vt:lpstr> Enduring and volatile requirements</vt:lpstr>
      <vt:lpstr>Key points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 Requirements Engineering </dc:title>
  <dc:creator>A M Esfar-E-Alam</dc:creator>
  <cp:lastModifiedBy>Rabeeb Ibrat</cp:lastModifiedBy>
  <cp:revision>3</cp:revision>
  <dcterms:created xsi:type="dcterms:W3CDTF">2020-07-12T18:27:06Z</dcterms:created>
  <dcterms:modified xsi:type="dcterms:W3CDTF">2022-06-16T03:11:11Z</dcterms:modified>
</cp:coreProperties>
</file>